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3" r:id="rId2"/>
    <p:sldId id="258" r:id="rId3"/>
    <p:sldId id="293" r:id="rId4"/>
    <p:sldId id="265" r:id="rId5"/>
    <p:sldId id="272" r:id="rId6"/>
    <p:sldId id="274" r:id="rId7"/>
    <p:sldId id="275" r:id="rId8"/>
    <p:sldId id="312" r:id="rId9"/>
    <p:sldId id="276" r:id="rId10"/>
    <p:sldId id="287" r:id="rId11"/>
    <p:sldId id="288" r:id="rId12"/>
    <p:sldId id="289" r:id="rId13"/>
    <p:sldId id="291" r:id="rId14"/>
    <p:sldId id="285" r:id="rId15"/>
    <p:sldId id="290" r:id="rId16"/>
    <p:sldId id="313" r:id="rId17"/>
    <p:sldId id="292" r:id="rId18"/>
    <p:sldId id="277" r:id="rId19"/>
    <p:sldId id="295" r:id="rId20"/>
    <p:sldId id="314" r:id="rId21"/>
    <p:sldId id="278" r:id="rId22"/>
    <p:sldId id="297" r:id="rId23"/>
    <p:sldId id="298" r:id="rId24"/>
    <p:sldId id="315" r:id="rId25"/>
    <p:sldId id="316" r:id="rId26"/>
    <p:sldId id="299" r:id="rId27"/>
    <p:sldId id="300" r:id="rId28"/>
    <p:sldId id="317" r:id="rId29"/>
    <p:sldId id="318" r:id="rId30"/>
    <p:sldId id="301" r:id="rId31"/>
    <p:sldId id="319" r:id="rId32"/>
    <p:sldId id="302" r:id="rId33"/>
    <p:sldId id="303" r:id="rId34"/>
    <p:sldId id="304" r:id="rId35"/>
    <p:sldId id="320" r:id="rId36"/>
    <p:sldId id="306" r:id="rId37"/>
    <p:sldId id="307" r:id="rId38"/>
    <p:sldId id="308" r:id="rId39"/>
    <p:sldId id="321" r:id="rId40"/>
    <p:sldId id="309" r:id="rId41"/>
    <p:sldId id="322" r:id="rId42"/>
    <p:sldId id="284" r:id="rId43"/>
    <p:sldId id="323" r:id="rId44"/>
    <p:sldId id="325" r:id="rId45"/>
    <p:sldId id="310" r:id="rId46"/>
    <p:sldId id="324" r:id="rId47"/>
    <p:sldId id="31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359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236" y="28"/>
      </p:cViewPr>
      <p:guideLst/>
    </p:cSldViewPr>
  </p:slideViewPr>
  <p:notesTextViewPr>
    <p:cViewPr>
      <p:scale>
        <a:sx n="1" d="1"/>
        <a:sy n="1" d="1"/>
      </p:scale>
      <p:origin x="0" y="0"/>
    </p:cViewPr>
  </p:notesTextViewPr>
  <p:notesViewPr>
    <p:cSldViewPr snapToGrid="0">
      <p:cViewPr varScale="1">
        <p:scale>
          <a:sx n="50" d="100"/>
          <a:sy n="50" d="100"/>
        </p:scale>
        <p:origin x="1784"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295A5-B488-4C30-9192-23A6FB3369EE}" type="datetimeFigureOut">
              <a:rPr lang="en-ID" smtClean="0"/>
              <a:t>03/02/2021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BC605-2306-4769-A778-3FCD84606939}" type="slidenum">
              <a:rPr lang="en-ID" smtClean="0"/>
              <a:t>‹#›</a:t>
            </a:fld>
            <a:endParaRPr lang="en-ID"/>
          </a:p>
        </p:txBody>
      </p:sp>
    </p:spTree>
    <p:extLst>
      <p:ext uri="{BB962C8B-B14F-4D97-AF65-F5344CB8AC3E}">
        <p14:creationId xmlns:p14="http://schemas.microsoft.com/office/powerpoint/2010/main" val="2825248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a:t>
            </a:fld>
            <a:endParaRPr lang="en-ID"/>
          </a:p>
        </p:txBody>
      </p:sp>
    </p:spTree>
    <p:extLst>
      <p:ext uri="{BB962C8B-B14F-4D97-AF65-F5344CB8AC3E}">
        <p14:creationId xmlns:p14="http://schemas.microsoft.com/office/powerpoint/2010/main" val="893670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https://www.latimes.com/science/sciencenow/la-sci-sn-wearable-sweat-sensor-20190128-story.html</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11</a:t>
            </a:fld>
            <a:endParaRPr lang="en-ID"/>
          </a:p>
        </p:txBody>
      </p:sp>
    </p:spTree>
    <p:extLst>
      <p:ext uri="{BB962C8B-B14F-4D97-AF65-F5344CB8AC3E}">
        <p14:creationId xmlns:p14="http://schemas.microsoft.com/office/powerpoint/2010/main" val="287103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12</a:t>
            </a:fld>
            <a:endParaRPr lang="en-ID"/>
          </a:p>
        </p:txBody>
      </p:sp>
    </p:spTree>
    <p:extLst>
      <p:ext uri="{BB962C8B-B14F-4D97-AF65-F5344CB8AC3E}">
        <p14:creationId xmlns:p14="http://schemas.microsoft.com/office/powerpoint/2010/main" val="334751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https://www.ncbi.nlm.nih.gov/pmc/articles/PMC4455232/</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13</a:t>
            </a:fld>
            <a:endParaRPr lang="en-ID"/>
          </a:p>
        </p:txBody>
      </p:sp>
    </p:spTree>
    <p:extLst>
      <p:ext uri="{BB962C8B-B14F-4D97-AF65-F5344CB8AC3E}">
        <p14:creationId xmlns:p14="http://schemas.microsoft.com/office/powerpoint/2010/main" val="4045922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mtClean="0"/>
              <a:t>Source: https://www.kompas.com/tren/read/2020/12/26/192900765/cara-kerja-genose-alat-deteksi-covid-19-buatan-ugm-yang-dapat-izin-edar</a:t>
            </a:r>
          </a:p>
        </p:txBody>
      </p:sp>
      <p:sp>
        <p:nvSpPr>
          <p:cNvPr id="4" name="Slide Number Placeholder 3"/>
          <p:cNvSpPr>
            <a:spLocks noGrp="1"/>
          </p:cNvSpPr>
          <p:nvPr>
            <p:ph type="sldNum" sz="quarter" idx="10"/>
          </p:nvPr>
        </p:nvSpPr>
        <p:spPr/>
        <p:txBody>
          <a:bodyPr/>
          <a:lstStyle/>
          <a:p>
            <a:fld id="{386BC605-2306-4769-A778-3FCD84606939}" type="slidenum">
              <a:rPr lang="en-ID" smtClean="0"/>
              <a:t>14</a:t>
            </a:fld>
            <a:endParaRPr lang="en-ID"/>
          </a:p>
        </p:txBody>
      </p:sp>
    </p:spTree>
    <p:extLst>
      <p:ext uri="{BB962C8B-B14F-4D97-AF65-F5344CB8AC3E}">
        <p14:creationId xmlns:p14="http://schemas.microsoft.com/office/powerpoint/2010/main" val="336841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15</a:t>
            </a:fld>
            <a:endParaRPr lang="en-ID"/>
          </a:p>
        </p:txBody>
      </p:sp>
    </p:spTree>
    <p:extLst>
      <p:ext uri="{BB962C8B-B14F-4D97-AF65-F5344CB8AC3E}">
        <p14:creationId xmlns:p14="http://schemas.microsoft.com/office/powerpoint/2010/main" val="239931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16</a:t>
            </a:fld>
            <a:endParaRPr lang="en-ID"/>
          </a:p>
        </p:txBody>
      </p:sp>
    </p:spTree>
    <p:extLst>
      <p:ext uri="{BB962C8B-B14F-4D97-AF65-F5344CB8AC3E}">
        <p14:creationId xmlns:p14="http://schemas.microsoft.com/office/powerpoint/2010/main" val="677600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17</a:t>
            </a:fld>
            <a:endParaRPr lang="en-ID"/>
          </a:p>
        </p:txBody>
      </p:sp>
    </p:spTree>
    <p:extLst>
      <p:ext uri="{BB962C8B-B14F-4D97-AF65-F5344CB8AC3E}">
        <p14:creationId xmlns:p14="http://schemas.microsoft.com/office/powerpoint/2010/main" val="113633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https://towardsdatascience.com/ai-and-machine-learning-in-cyber-security-d6fbee480af0</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18</a:t>
            </a:fld>
            <a:endParaRPr lang="en-ID"/>
          </a:p>
        </p:txBody>
      </p:sp>
    </p:spTree>
    <p:extLst>
      <p:ext uri="{BB962C8B-B14F-4D97-AF65-F5344CB8AC3E}">
        <p14:creationId xmlns:p14="http://schemas.microsoft.com/office/powerpoint/2010/main" val="402113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https://www.mitre.org/sites/default/files/pdf/bloedorn_datamining.pdf</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19</a:t>
            </a:fld>
            <a:endParaRPr lang="en-ID"/>
          </a:p>
        </p:txBody>
      </p:sp>
    </p:spTree>
    <p:extLst>
      <p:ext uri="{BB962C8B-B14F-4D97-AF65-F5344CB8AC3E}">
        <p14:creationId xmlns:p14="http://schemas.microsoft.com/office/powerpoint/2010/main" val="463626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https://www.abeam.com/id/en/service_line/RPA</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20</a:t>
            </a:fld>
            <a:endParaRPr lang="en-ID"/>
          </a:p>
        </p:txBody>
      </p:sp>
    </p:spTree>
    <p:extLst>
      <p:ext uri="{BB962C8B-B14F-4D97-AF65-F5344CB8AC3E}">
        <p14:creationId xmlns:p14="http://schemas.microsoft.com/office/powerpoint/2010/main" val="302538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a:t>
            </a:fld>
            <a:endParaRPr lang="en-ID"/>
          </a:p>
        </p:txBody>
      </p:sp>
    </p:spTree>
    <p:extLst>
      <p:ext uri="{BB962C8B-B14F-4D97-AF65-F5344CB8AC3E}">
        <p14:creationId xmlns:p14="http://schemas.microsoft.com/office/powerpoint/2010/main" val="1684172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21</a:t>
            </a:fld>
            <a:endParaRPr lang="en-ID"/>
          </a:p>
        </p:txBody>
      </p:sp>
    </p:spTree>
    <p:extLst>
      <p:ext uri="{BB962C8B-B14F-4D97-AF65-F5344CB8AC3E}">
        <p14:creationId xmlns:p14="http://schemas.microsoft.com/office/powerpoint/2010/main" val="2504781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https://helloyubo.com/how-does-nlp-work-a-detailed-guide-to-make-an-nlp-pipeline/</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22</a:t>
            </a:fld>
            <a:endParaRPr lang="en-ID"/>
          </a:p>
        </p:txBody>
      </p:sp>
    </p:spTree>
    <p:extLst>
      <p:ext uri="{BB962C8B-B14F-4D97-AF65-F5344CB8AC3E}">
        <p14:creationId xmlns:p14="http://schemas.microsoft.com/office/powerpoint/2010/main" val="1305924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23</a:t>
            </a:fld>
            <a:endParaRPr lang="en-ID"/>
          </a:p>
        </p:txBody>
      </p:sp>
    </p:spTree>
    <p:extLst>
      <p:ext uri="{BB962C8B-B14F-4D97-AF65-F5344CB8AC3E}">
        <p14:creationId xmlns:p14="http://schemas.microsoft.com/office/powerpoint/2010/main" val="4219991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https://www.abeam.com/id/en/service_line/RPA</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25</a:t>
            </a:fld>
            <a:endParaRPr lang="en-ID"/>
          </a:p>
        </p:txBody>
      </p:sp>
    </p:spTree>
    <p:extLst>
      <p:ext uri="{BB962C8B-B14F-4D97-AF65-F5344CB8AC3E}">
        <p14:creationId xmlns:p14="http://schemas.microsoft.com/office/powerpoint/2010/main" val="98233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26</a:t>
            </a:fld>
            <a:endParaRPr lang="en-ID"/>
          </a:p>
        </p:txBody>
      </p:sp>
    </p:spTree>
    <p:extLst>
      <p:ext uri="{BB962C8B-B14F-4D97-AF65-F5344CB8AC3E}">
        <p14:creationId xmlns:p14="http://schemas.microsoft.com/office/powerpoint/2010/main" val="244182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https://deepsense.ai/what-is-reinforcement-learning-the-complete-guide/</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27</a:t>
            </a:fld>
            <a:endParaRPr lang="en-ID"/>
          </a:p>
        </p:txBody>
      </p:sp>
    </p:spTree>
    <p:extLst>
      <p:ext uri="{BB962C8B-B14F-4D97-AF65-F5344CB8AC3E}">
        <p14:creationId xmlns:p14="http://schemas.microsoft.com/office/powerpoint/2010/main" val="3419290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28</a:t>
            </a:fld>
            <a:endParaRPr lang="en-ID"/>
          </a:p>
        </p:txBody>
      </p:sp>
    </p:spTree>
    <p:extLst>
      <p:ext uri="{BB962C8B-B14F-4D97-AF65-F5344CB8AC3E}">
        <p14:creationId xmlns:p14="http://schemas.microsoft.com/office/powerpoint/2010/main" val="2268009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29</a:t>
            </a:fld>
            <a:endParaRPr lang="en-ID"/>
          </a:p>
        </p:txBody>
      </p:sp>
    </p:spTree>
    <p:extLst>
      <p:ext uri="{BB962C8B-B14F-4D97-AF65-F5344CB8AC3E}">
        <p14:creationId xmlns:p14="http://schemas.microsoft.com/office/powerpoint/2010/main" val="72383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30</a:t>
            </a:fld>
            <a:endParaRPr lang="en-ID"/>
          </a:p>
        </p:txBody>
      </p:sp>
    </p:spTree>
    <p:extLst>
      <p:ext uri="{BB962C8B-B14F-4D97-AF65-F5344CB8AC3E}">
        <p14:creationId xmlns:p14="http://schemas.microsoft.com/office/powerpoint/2010/main" val="182188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31</a:t>
            </a:fld>
            <a:endParaRPr lang="en-ID"/>
          </a:p>
        </p:txBody>
      </p:sp>
    </p:spTree>
    <p:extLst>
      <p:ext uri="{BB962C8B-B14F-4D97-AF65-F5344CB8AC3E}">
        <p14:creationId xmlns:p14="http://schemas.microsoft.com/office/powerpoint/2010/main" val="221662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Capgemini Technology, Innovation &amp; Ventures</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4</a:t>
            </a:fld>
            <a:endParaRPr lang="en-ID"/>
          </a:p>
        </p:txBody>
      </p:sp>
    </p:spTree>
    <p:extLst>
      <p:ext uri="{BB962C8B-B14F-4D97-AF65-F5344CB8AC3E}">
        <p14:creationId xmlns:p14="http://schemas.microsoft.com/office/powerpoint/2010/main" val="1312536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https://link.springer.com/article/10.1186/s40561-014-0004-5</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32</a:t>
            </a:fld>
            <a:endParaRPr lang="en-ID"/>
          </a:p>
        </p:txBody>
      </p:sp>
    </p:spTree>
    <p:extLst>
      <p:ext uri="{BB962C8B-B14F-4D97-AF65-F5344CB8AC3E}">
        <p14:creationId xmlns:p14="http://schemas.microsoft.com/office/powerpoint/2010/main" val="422210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https://link.springer.com/chapter/10.1007/978-3-642-37285-8_18</a:t>
            </a:r>
          </a:p>
          <a:p>
            <a:r>
              <a:rPr lang="en-ID" smtClean="0"/>
              <a:t>https://link.springer.com/article/10.1186/s40561-018-0052-3#Abs1</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33</a:t>
            </a:fld>
            <a:endParaRPr lang="en-ID"/>
          </a:p>
        </p:txBody>
      </p:sp>
    </p:spTree>
    <p:extLst>
      <p:ext uri="{BB962C8B-B14F-4D97-AF65-F5344CB8AC3E}">
        <p14:creationId xmlns:p14="http://schemas.microsoft.com/office/powerpoint/2010/main" val="89315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34</a:t>
            </a:fld>
            <a:endParaRPr lang="en-ID"/>
          </a:p>
        </p:txBody>
      </p:sp>
    </p:spTree>
    <p:extLst>
      <p:ext uri="{BB962C8B-B14F-4D97-AF65-F5344CB8AC3E}">
        <p14:creationId xmlns:p14="http://schemas.microsoft.com/office/powerpoint/2010/main" val="1870656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https://www.cam.ac.uk/research/news/ai-based-no-touch-touchscreen-could-reduce-risk-of-pathogen-spread-from-surfaces </a:t>
            </a:r>
          </a:p>
          <a:p>
            <a:r>
              <a:rPr lang="en-ID" smtClean="0"/>
              <a:t>https://www.capgemini.com/wp-content/uploads/2020/07/AI-in-CX_CRI-Report_16072020_V4.pdf</a:t>
            </a:r>
          </a:p>
        </p:txBody>
      </p:sp>
      <p:sp>
        <p:nvSpPr>
          <p:cNvPr id="4" name="Slide Number Placeholder 3"/>
          <p:cNvSpPr>
            <a:spLocks noGrp="1"/>
          </p:cNvSpPr>
          <p:nvPr>
            <p:ph type="sldNum" sz="quarter" idx="10"/>
          </p:nvPr>
        </p:nvSpPr>
        <p:spPr/>
        <p:txBody>
          <a:bodyPr/>
          <a:lstStyle/>
          <a:p>
            <a:fld id="{386BC605-2306-4769-A778-3FCD84606939}" type="slidenum">
              <a:rPr lang="en-ID" smtClean="0"/>
              <a:t>35</a:t>
            </a:fld>
            <a:endParaRPr lang="en-ID"/>
          </a:p>
        </p:txBody>
      </p:sp>
    </p:spTree>
    <p:extLst>
      <p:ext uri="{BB962C8B-B14F-4D97-AF65-F5344CB8AC3E}">
        <p14:creationId xmlns:p14="http://schemas.microsoft.com/office/powerpoint/2010/main" val="3499344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mtClean="0"/>
              <a:t>https://www.capgemini.com/wp-content/uploads/2020/07/AI-in-CX_CRI-Report_16072020_V4.pdf</a:t>
            </a:r>
          </a:p>
        </p:txBody>
      </p:sp>
      <p:sp>
        <p:nvSpPr>
          <p:cNvPr id="4" name="Slide Number Placeholder 3"/>
          <p:cNvSpPr>
            <a:spLocks noGrp="1"/>
          </p:cNvSpPr>
          <p:nvPr>
            <p:ph type="sldNum" sz="quarter" idx="10"/>
          </p:nvPr>
        </p:nvSpPr>
        <p:spPr/>
        <p:txBody>
          <a:bodyPr/>
          <a:lstStyle/>
          <a:p>
            <a:fld id="{386BC605-2306-4769-A778-3FCD84606939}" type="slidenum">
              <a:rPr lang="en-ID" smtClean="0"/>
              <a:t>36</a:t>
            </a:fld>
            <a:endParaRPr lang="en-ID"/>
          </a:p>
        </p:txBody>
      </p:sp>
    </p:spTree>
    <p:extLst>
      <p:ext uri="{BB962C8B-B14F-4D97-AF65-F5344CB8AC3E}">
        <p14:creationId xmlns:p14="http://schemas.microsoft.com/office/powerpoint/2010/main" val="1278981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37</a:t>
            </a:fld>
            <a:endParaRPr lang="en-ID"/>
          </a:p>
        </p:txBody>
      </p:sp>
    </p:spTree>
    <p:extLst>
      <p:ext uri="{BB962C8B-B14F-4D97-AF65-F5344CB8AC3E}">
        <p14:creationId xmlns:p14="http://schemas.microsoft.com/office/powerpoint/2010/main" val="4137363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38</a:t>
            </a:fld>
            <a:endParaRPr lang="en-ID"/>
          </a:p>
        </p:txBody>
      </p:sp>
    </p:spTree>
    <p:extLst>
      <p:ext uri="{BB962C8B-B14F-4D97-AF65-F5344CB8AC3E}">
        <p14:creationId xmlns:p14="http://schemas.microsoft.com/office/powerpoint/2010/main" val="1432921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smtClean="0"/>
          </a:p>
        </p:txBody>
      </p:sp>
      <p:sp>
        <p:nvSpPr>
          <p:cNvPr id="4" name="Slide Number Placeholder 3"/>
          <p:cNvSpPr>
            <a:spLocks noGrp="1"/>
          </p:cNvSpPr>
          <p:nvPr>
            <p:ph type="sldNum" sz="quarter" idx="10"/>
          </p:nvPr>
        </p:nvSpPr>
        <p:spPr/>
        <p:txBody>
          <a:bodyPr/>
          <a:lstStyle/>
          <a:p>
            <a:fld id="{386BC605-2306-4769-A778-3FCD84606939}" type="slidenum">
              <a:rPr lang="en-ID" smtClean="0"/>
              <a:t>39</a:t>
            </a:fld>
            <a:endParaRPr lang="en-ID"/>
          </a:p>
        </p:txBody>
      </p:sp>
    </p:spTree>
    <p:extLst>
      <p:ext uri="{BB962C8B-B14F-4D97-AF65-F5344CB8AC3E}">
        <p14:creationId xmlns:p14="http://schemas.microsoft.com/office/powerpoint/2010/main" val="3798842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40</a:t>
            </a:fld>
            <a:endParaRPr lang="en-ID"/>
          </a:p>
        </p:txBody>
      </p:sp>
    </p:spTree>
    <p:extLst>
      <p:ext uri="{BB962C8B-B14F-4D97-AF65-F5344CB8AC3E}">
        <p14:creationId xmlns:p14="http://schemas.microsoft.com/office/powerpoint/2010/main" val="3164628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smtClean="0"/>
          </a:p>
        </p:txBody>
      </p:sp>
      <p:sp>
        <p:nvSpPr>
          <p:cNvPr id="4" name="Slide Number Placeholder 3"/>
          <p:cNvSpPr>
            <a:spLocks noGrp="1"/>
          </p:cNvSpPr>
          <p:nvPr>
            <p:ph type="sldNum" sz="quarter" idx="10"/>
          </p:nvPr>
        </p:nvSpPr>
        <p:spPr/>
        <p:txBody>
          <a:bodyPr/>
          <a:lstStyle/>
          <a:p>
            <a:fld id="{386BC605-2306-4769-A778-3FCD84606939}" type="slidenum">
              <a:rPr lang="en-ID" smtClean="0"/>
              <a:t>41</a:t>
            </a:fld>
            <a:endParaRPr lang="en-ID"/>
          </a:p>
        </p:txBody>
      </p:sp>
    </p:spTree>
    <p:extLst>
      <p:ext uri="{BB962C8B-B14F-4D97-AF65-F5344CB8AC3E}">
        <p14:creationId xmlns:p14="http://schemas.microsoft.com/office/powerpoint/2010/main" val="3622865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https://www.abeam.com/id/en/service_line/RPA</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5</a:t>
            </a:fld>
            <a:endParaRPr lang="en-ID"/>
          </a:p>
        </p:txBody>
      </p:sp>
    </p:spTree>
    <p:extLst>
      <p:ext uri="{BB962C8B-B14F-4D97-AF65-F5344CB8AC3E}">
        <p14:creationId xmlns:p14="http://schemas.microsoft.com/office/powerpoint/2010/main" val="2819702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42</a:t>
            </a:fld>
            <a:endParaRPr lang="en-ID"/>
          </a:p>
        </p:txBody>
      </p:sp>
    </p:spTree>
    <p:extLst>
      <p:ext uri="{BB962C8B-B14F-4D97-AF65-F5344CB8AC3E}">
        <p14:creationId xmlns:p14="http://schemas.microsoft.com/office/powerpoint/2010/main" val="3323247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44</a:t>
            </a:fld>
            <a:endParaRPr lang="en-ID"/>
          </a:p>
        </p:txBody>
      </p:sp>
    </p:spTree>
    <p:extLst>
      <p:ext uri="{BB962C8B-B14F-4D97-AF65-F5344CB8AC3E}">
        <p14:creationId xmlns:p14="http://schemas.microsoft.com/office/powerpoint/2010/main" val="2467102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45</a:t>
            </a:fld>
            <a:endParaRPr lang="en-ID"/>
          </a:p>
        </p:txBody>
      </p:sp>
    </p:spTree>
    <p:extLst>
      <p:ext uri="{BB962C8B-B14F-4D97-AF65-F5344CB8AC3E}">
        <p14:creationId xmlns:p14="http://schemas.microsoft.com/office/powerpoint/2010/main" val="34368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Sumber: https://www.abeam.com/id/en/service_line/RPA</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6</a:t>
            </a:fld>
            <a:endParaRPr lang="en-ID"/>
          </a:p>
        </p:txBody>
      </p:sp>
    </p:spTree>
    <p:extLst>
      <p:ext uri="{BB962C8B-B14F-4D97-AF65-F5344CB8AC3E}">
        <p14:creationId xmlns:p14="http://schemas.microsoft.com/office/powerpoint/2010/main" val="309512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Sumber: https://www.abeam.com/id/en/service_line/RPA</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7</a:t>
            </a:fld>
            <a:endParaRPr lang="en-ID"/>
          </a:p>
        </p:txBody>
      </p:sp>
    </p:spTree>
    <p:extLst>
      <p:ext uri="{BB962C8B-B14F-4D97-AF65-F5344CB8AC3E}">
        <p14:creationId xmlns:p14="http://schemas.microsoft.com/office/powerpoint/2010/main" val="62936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https://www.abeam.com/id/en/service_line/RPA</a:t>
            </a:r>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8</a:t>
            </a:fld>
            <a:endParaRPr lang="en-ID"/>
          </a:p>
        </p:txBody>
      </p:sp>
    </p:spTree>
    <p:extLst>
      <p:ext uri="{BB962C8B-B14F-4D97-AF65-F5344CB8AC3E}">
        <p14:creationId xmlns:p14="http://schemas.microsoft.com/office/powerpoint/2010/main" val="309593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9</a:t>
            </a:fld>
            <a:endParaRPr lang="en-ID"/>
          </a:p>
        </p:txBody>
      </p:sp>
    </p:spTree>
    <p:extLst>
      <p:ext uri="{BB962C8B-B14F-4D97-AF65-F5344CB8AC3E}">
        <p14:creationId xmlns:p14="http://schemas.microsoft.com/office/powerpoint/2010/main" val="3019378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386BC605-2306-4769-A778-3FCD84606939}" type="slidenum">
              <a:rPr lang="en-ID" smtClean="0"/>
              <a:t>10</a:t>
            </a:fld>
            <a:endParaRPr lang="en-ID"/>
          </a:p>
        </p:txBody>
      </p:sp>
    </p:spTree>
    <p:extLst>
      <p:ext uri="{BB962C8B-B14F-4D97-AF65-F5344CB8AC3E}">
        <p14:creationId xmlns:p14="http://schemas.microsoft.com/office/powerpoint/2010/main" val="165161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D"/>
          </a:p>
        </p:txBody>
      </p:sp>
      <p:sp>
        <p:nvSpPr>
          <p:cNvPr id="4" name="Date Placeholder 3"/>
          <p:cNvSpPr>
            <a:spLocks noGrp="1"/>
          </p:cNvSpPr>
          <p:nvPr>
            <p:ph type="dt" sz="half" idx="10"/>
          </p:nvPr>
        </p:nvSpPr>
        <p:spPr/>
        <p:txBody>
          <a:bodyPr/>
          <a:lstStyle/>
          <a:p>
            <a:fld id="{BCF57316-90BE-435F-A4E4-4AACF7FB6C3C}" type="datetimeFigureOut">
              <a:rPr lang="en-ID" smtClean="0"/>
              <a:t>03/02/2021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1873933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D"/>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4" name="Date Placeholder 3"/>
          <p:cNvSpPr>
            <a:spLocks noGrp="1"/>
          </p:cNvSpPr>
          <p:nvPr>
            <p:ph type="dt" sz="half" idx="10"/>
          </p:nvPr>
        </p:nvSpPr>
        <p:spPr/>
        <p:txBody>
          <a:bodyPr/>
          <a:lstStyle/>
          <a:p>
            <a:fld id="{BCF57316-90BE-435F-A4E4-4AACF7FB6C3C}" type="datetimeFigureOut">
              <a:rPr lang="en-ID" smtClean="0"/>
              <a:t>03/02/2021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1151444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4" name="Date Placeholder 3"/>
          <p:cNvSpPr>
            <a:spLocks noGrp="1"/>
          </p:cNvSpPr>
          <p:nvPr>
            <p:ph type="dt" sz="half" idx="10"/>
          </p:nvPr>
        </p:nvSpPr>
        <p:spPr/>
        <p:txBody>
          <a:bodyPr/>
          <a:lstStyle/>
          <a:p>
            <a:fld id="{BCF57316-90BE-435F-A4E4-4AACF7FB6C3C}" type="datetimeFigureOut">
              <a:rPr lang="en-ID" smtClean="0"/>
              <a:t>03/02/2021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372393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D"/>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4" name="Date Placeholder 3"/>
          <p:cNvSpPr>
            <a:spLocks noGrp="1"/>
          </p:cNvSpPr>
          <p:nvPr>
            <p:ph type="dt" sz="half" idx="10"/>
          </p:nvPr>
        </p:nvSpPr>
        <p:spPr/>
        <p:txBody>
          <a:bodyPr/>
          <a:lstStyle/>
          <a:p>
            <a:fld id="{BCF57316-90BE-435F-A4E4-4AACF7FB6C3C}" type="datetimeFigureOut">
              <a:rPr lang="en-ID" smtClean="0"/>
              <a:t>03/02/2021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982477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CF57316-90BE-435F-A4E4-4AACF7FB6C3C}" type="datetimeFigureOut">
              <a:rPr lang="en-ID" smtClean="0"/>
              <a:t>03/02/2021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40692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D"/>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5" name="Date Placeholder 4"/>
          <p:cNvSpPr>
            <a:spLocks noGrp="1"/>
          </p:cNvSpPr>
          <p:nvPr>
            <p:ph type="dt" sz="half" idx="10"/>
          </p:nvPr>
        </p:nvSpPr>
        <p:spPr/>
        <p:txBody>
          <a:bodyPr/>
          <a:lstStyle/>
          <a:p>
            <a:fld id="{BCF57316-90BE-435F-A4E4-4AACF7FB6C3C}" type="datetimeFigureOut">
              <a:rPr lang="en-ID" smtClean="0"/>
              <a:t>03/02/2021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166715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7" name="Date Placeholder 6"/>
          <p:cNvSpPr>
            <a:spLocks noGrp="1"/>
          </p:cNvSpPr>
          <p:nvPr>
            <p:ph type="dt" sz="half" idx="10"/>
          </p:nvPr>
        </p:nvSpPr>
        <p:spPr/>
        <p:txBody>
          <a:bodyPr/>
          <a:lstStyle/>
          <a:p>
            <a:fld id="{BCF57316-90BE-435F-A4E4-4AACF7FB6C3C}" type="datetimeFigureOut">
              <a:rPr lang="en-ID" smtClean="0"/>
              <a:t>03/02/2021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624755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D"/>
          </a:p>
        </p:txBody>
      </p:sp>
      <p:sp>
        <p:nvSpPr>
          <p:cNvPr id="3" name="Date Placeholder 2"/>
          <p:cNvSpPr>
            <a:spLocks noGrp="1"/>
          </p:cNvSpPr>
          <p:nvPr>
            <p:ph type="dt" sz="half" idx="10"/>
          </p:nvPr>
        </p:nvSpPr>
        <p:spPr/>
        <p:txBody>
          <a:bodyPr/>
          <a:lstStyle/>
          <a:p>
            <a:fld id="{BCF57316-90BE-435F-A4E4-4AACF7FB6C3C}" type="datetimeFigureOut">
              <a:rPr lang="en-ID" smtClean="0"/>
              <a:t>03/02/2021</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298157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57316-90BE-435F-A4E4-4AACF7FB6C3C}" type="datetimeFigureOut">
              <a:rPr lang="en-ID" smtClean="0"/>
              <a:t>03/02/2021</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300988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CF57316-90BE-435F-A4E4-4AACF7FB6C3C}" type="datetimeFigureOut">
              <a:rPr lang="en-ID" smtClean="0"/>
              <a:t>03/02/2021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291141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CF57316-90BE-435F-A4E4-4AACF7FB6C3C}" type="datetimeFigureOut">
              <a:rPr lang="en-ID" smtClean="0"/>
              <a:t>03/02/2021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DCD02D1D-0183-40F1-8848-4B794155B59E}" type="slidenum">
              <a:rPr lang="en-ID" smtClean="0"/>
              <a:t>‹#›</a:t>
            </a:fld>
            <a:endParaRPr lang="en-ID"/>
          </a:p>
        </p:txBody>
      </p:sp>
    </p:spTree>
    <p:extLst>
      <p:ext uri="{BB962C8B-B14F-4D97-AF65-F5344CB8AC3E}">
        <p14:creationId xmlns:p14="http://schemas.microsoft.com/office/powerpoint/2010/main" val="173736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57316-90BE-435F-A4E4-4AACF7FB6C3C}" type="datetimeFigureOut">
              <a:rPr lang="en-ID" smtClean="0"/>
              <a:t>03/02/2021</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2D1D-0183-40F1-8848-4B794155B59E}" type="slidenum">
              <a:rPr lang="en-ID" smtClean="0"/>
              <a:t>‹#›</a:t>
            </a:fld>
            <a:endParaRPr lang="en-ID"/>
          </a:p>
        </p:txBody>
      </p:sp>
    </p:spTree>
    <p:extLst>
      <p:ext uri="{BB962C8B-B14F-4D97-AF65-F5344CB8AC3E}">
        <p14:creationId xmlns:p14="http://schemas.microsoft.com/office/powerpoint/2010/main" val="153965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ibm-q4ai.mybluemix.net/" TargetMode="External"/><Relationship Id="rId4" Type="http://schemas.openxmlformats.org/officeDocument/2006/relationships/hyperlink" Target="https://quantumai.googl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8" Type="http://schemas.openxmlformats.org/officeDocument/2006/relationships/hyperlink" Target="https://www.mitre.org/sites/default/files/pdf/bloedorn_datamining.pdf" TargetMode="External"/><Relationship Id="rId13" Type="http://schemas.openxmlformats.org/officeDocument/2006/relationships/hyperlink" Target="https://link.springer.com/chapter/10.1007/978-3-642-37285-8_18" TargetMode="External"/><Relationship Id="rId3" Type="http://schemas.openxmlformats.org/officeDocument/2006/relationships/hyperlink" Target="https://www.researchgate.net/figure/AN-OVerVieW-OF-NOTABLe-APPrOACHeS-AND-DiSCiPLiNeS-iN-Ai-AND-MACHiNe-LeArNiNg-101_fig5_316983844" TargetMode="External"/><Relationship Id="rId7" Type="http://schemas.openxmlformats.org/officeDocument/2006/relationships/hyperlink" Target="https://towardsdatascience.com/ai-and-machine-learning-in-cyber-security-d6fbee480af0" TargetMode="External"/><Relationship Id="rId12" Type="http://schemas.openxmlformats.org/officeDocument/2006/relationships/hyperlink" Target="https://link.springer.com/article/10.1186/s40561-014-0004-5" TargetMode="External"/><Relationship Id="rId17" Type="http://schemas.openxmlformats.org/officeDocument/2006/relationships/hyperlink" Target="https://quantumai.google/" TargetMode="External"/><Relationship Id="rId2" Type="http://schemas.openxmlformats.org/officeDocument/2006/relationships/notesSlide" Target="../notesSlides/notesSlide42.xml"/><Relationship Id="rId16" Type="http://schemas.openxmlformats.org/officeDocument/2006/relationships/hyperlink" Target="https://www.capgemini.com/wp-content/uploads/2020/07/AI-in-CX_CRI-Report_16072020_V4.pdf"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4455232/" TargetMode="External"/><Relationship Id="rId11" Type="http://schemas.openxmlformats.org/officeDocument/2006/relationships/hyperlink" Target="https://ieeexplore.ieee.org/document/7539244" TargetMode="External"/><Relationship Id="rId5" Type="http://schemas.openxmlformats.org/officeDocument/2006/relationships/hyperlink" Target="https://www.latimes.com/science/sciencenow/la-sci-sn-wearable-sweat-sensor-20190128-story.html" TargetMode="External"/><Relationship Id="rId15" Type="http://schemas.openxmlformats.org/officeDocument/2006/relationships/hyperlink" Target="https://www.cam.ac.uk/research/news/ai-based-no-touch-touchscreen-could-reduce-risk-of-pathogen-spread-from-surfaces" TargetMode="External"/><Relationship Id="rId10" Type="http://schemas.openxmlformats.org/officeDocument/2006/relationships/hyperlink" Target="https://deepsense.ai/what-is-reinforcement-learning-the-complete-guide/" TargetMode="External"/><Relationship Id="rId4" Type="http://schemas.openxmlformats.org/officeDocument/2006/relationships/hyperlink" Target="https://www.abeam.com/id/en/service_line/RPA" TargetMode="External"/><Relationship Id="rId9" Type="http://schemas.openxmlformats.org/officeDocument/2006/relationships/hyperlink" Target="https://helloyubo.com/how-does-nlp-work-a-detailed-guide-to-make-an-nlp-pipeline/" TargetMode="External"/><Relationship Id="rId14" Type="http://schemas.openxmlformats.org/officeDocument/2006/relationships/hyperlink" Target="https://link.springer.com/article/10.1186/s40561-018-0052-3#Abs1"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11998" y="1384730"/>
            <a:ext cx="10058400" cy="5657850"/>
          </a:xfrm>
          <a:prstGeom prst="rect">
            <a:avLst/>
          </a:prstGeom>
        </p:spPr>
      </p:pic>
      <p:sp>
        <p:nvSpPr>
          <p:cNvPr id="2" name="Title 1"/>
          <p:cNvSpPr>
            <a:spLocks noGrp="1"/>
          </p:cNvSpPr>
          <p:nvPr>
            <p:ph type="ctrTitle"/>
          </p:nvPr>
        </p:nvSpPr>
        <p:spPr>
          <a:xfrm>
            <a:off x="596440" y="3839795"/>
            <a:ext cx="6428951" cy="806669"/>
          </a:xfrm>
          <a:solidFill>
            <a:srgbClr val="0070C0"/>
          </a:solidFill>
        </p:spPr>
        <p:txBody>
          <a:bodyPr anchor="ctr">
            <a:noAutofit/>
          </a:bodyPr>
          <a:lstStyle/>
          <a:p>
            <a:r>
              <a:rPr lang="en-ID" sz="4800" smtClean="0">
                <a:solidFill>
                  <a:schemeClr val="bg1"/>
                </a:solidFill>
                <a:latin typeface="Bebas Neue Regular" panose="00000500000000000000" pitchFamily="2" charset="0"/>
                <a:cs typeface="MV Boli" panose="02000500030200090000" pitchFamily="2" charset="0"/>
              </a:rPr>
              <a:t>TECHNOLOGY &amp; RESEARCH TRENDS</a:t>
            </a:r>
            <a:endParaRPr lang="en-ID" sz="4800">
              <a:solidFill>
                <a:schemeClr val="bg1"/>
              </a:solidFill>
              <a:latin typeface="Bebas Neue Regular" panose="00000500000000000000" pitchFamily="2" charset="0"/>
              <a:cs typeface="MV Boli" panose="02000500030200090000" pitchFamily="2" charset="0"/>
            </a:endParaRPr>
          </a:p>
        </p:txBody>
      </p:sp>
      <p:sp>
        <p:nvSpPr>
          <p:cNvPr id="5" name="Rectangle 4"/>
          <p:cNvSpPr/>
          <p:nvPr/>
        </p:nvSpPr>
        <p:spPr>
          <a:xfrm>
            <a:off x="699689" y="1127989"/>
            <a:ext cx="6041072" cy="1862048"/>
          </a:xfrm>
          <a:prstGeom prst="rect">
            <a:avLst/>
          </a:prstGeom>
        </p:spPr>
        <p:txBody>
          <a:bodyPr wrap="square">
            <a:spAutoFit/>
          </a:bodyPr>
          <a:lstStyle/>
          <a:p>
            <a:pPr algn="ctr"/>
            <a:r>
              <a:rPr lang="en-ID" sz="11500" smtClean="0">
                <a:solidFill>
                  <a:schemeClr val="bg1"/>
                </a:solidFill>
                <a:latin typeface="Mistral" panose="03090702030407020403" pitchFamily="66" charset="0"/>
                <a:cs typeface="MV Boli" panose="02000500030200090000" pitchFamily="2" charset="0"/>
              </a:rPr>
              <a:t>Artificial</a:t>
            </a:r>
            <a:endParaRPr lang="en-ID" sz="9600">
              <a:latin typeface="Mistral" panose="03090702030407020403" pitchFamily="66" charset="0"/>
            </a:endParaRPr>
          </a:p>
        </p:txBody>
      </p:sp>
      <p:sp>
        <p:nvSpPr>
          <p:cNvPr id="6" name="Rectangle 5"/>
          <p:cNvSpPr/>
          <p:nvPr/>
        </p:nvSpPr>
        <p:spPr>
          <a:xfrm>
            <a:off x="657649" y="2317560"/>
            <a:ext cx="6306535" cy="1862048"/>
          </a:xfrm>
          <a:prstGeom prst="rect">
            <a:avLst/>
          </a:prstGeom>
        </p:spPr>
        <p:txBody>
          <a:bodyPr wrap="none">
            <a:spAutoFit/>
          </a:bodyPr>
          <a:lstStyle/>
          <a:p>
            <a:pPr algn="ctr"/>
            <a:r>
              <a:rPr lang="en-ID" sz="11500" smtClean="0">
                <a:solidFill>
                  <a:schemeClr val="bg1"/>
                </a:solidFill>
                <a:latin typeface="Bebas Neue Bold" panose="020B0606020202050201" pitchFamily="34" charset="0"/>
                <a:cs typeface="MV Boli" panose="02000500030200090000" pitchFamily="2" charset="0"/>
              </a:rPr>
              <a:t>Intelligence</a:t>
            </a:r>
            <a:endParaRPr lang="en-ID" sz="11500">
              <a:latin typeface="Bebas Neue Bold" panose="020B0606020202050201" pitchFamily="34" charset="0"/>
            </a:endParaRPr>
          </a:p>
        </p:txBody>
      </p:sp>
      <p:sp>
        <p:nvSpPr>
          <p:cNvPr id="7" name="Rectangle 6"/>
          <p:cNvSpPr/>
          <p:nvPr/>
        </p:nvSpPr>
        <p:spPr>
          <a:xfrm>
            <a:off x="2409730" y="4261183"/>
            <a:ext cx="2802369" cy="2215991"/>
          </a:xfrm>
          <a:prstGeom prst="rect">
            <a:avLst/>
          </a:prstGeom>
          <a:noFill/>
        </p:spPr>
        <p:txBody>
          <a:bodyPr wrap="none" lIns="91440" tIns="45720" rIns="91440" bIns="45720">
            <a:spAutoFit/>
          </a:bodyPr>
          <a:lstStyle/>
          <a:p>
            <a:pPr algn="ctr"/>
            <a:r>
              <a:rPr lang="en-US" sz="13800" b="1" smtClean="0">
                <a:ln w="9525">
                  <a:solidFill>
                    <a:schemeClr val="bg1"/>
                  </a:solidFill>
                  <a:prstDash val="solid"/>
                </a:ln>
                <a:solidFill>
                  <a:schemeClr val="accent5"/>
                </a:solidFill>
                <a:effectLst>
                  <a:outerShdw blurRad="12700" dist="38100" dir="2700000" algn="tl" rotWithShape="0">
                    <a:srgbClr val="FFFF00"/>
                  </a:outerShdw>
                </a:effectLst>
                <a:latin typeface="Bebas Neue Regular" panose="00000500000000000000" pitchFamily="2" charset="0"/>
              </a:rPr>
              <a:t>2021</a:t>
            </a:r>
            <a:endParaRPr lang="en-US" sz="11500" b="1">
              <a:ln w="9525">
                <a:solidFill>
                  <a:schemeClr val="bg1"/>
                </a:solidFill>
                <a:prstDash val="solid"/>
              </a:ln>
              <a:solidFill>
                <a:schemeClr val="accent5"/>
              </a:solidFill>
              <a:effectLst>
                <a:outerShdw blurRad="12700" dist="38100" dir="2700000" algn="tl" rotWithShape="0">
                  <a:srgbClr val="FFFF00"/>
                </a:outerShdw>
              </a:effectLst>
              <a:latin typeface="Bebas Neue Regular" panose="00000500000000000000" pitchFamily="2" charset="0"/>
            </a:endParaRPr>
          </a:p>
        </p:txBody>
      </p:sp>
      <p:sp>
        <p:nvSpPr>
          <p:cNvPr id="3" name="TextBox 2"/>
          <p:cNvSpPr txBox="1"/>
          <p:nvPr/>
        </p:nvSpPr>
        <p:spPr>
          <a:xfrm>
            <a:off x="1657151" y="4592034"/>
            <a:ext cx="896400" cy="1015663"/>
          </a:xfrm>
          <a:prstGeom prst="rect">
            <a:avLst/>
          </a:prstGeom>
          <a:noFill/>
        </p:spPr>
        <p:txBody>
          <a:bodyPr wrap="none" lIns="91440" tIns="45720" rIns="91440" bIns="45720">
            <a:spAutoFit/>
          </a:bodyPr>
          <a:lstStyle>
            <a:defPPr>
              <a:defRPr lang="en-US"/>
            </a:defPPr>
            <a:lvl1pPr algn="ctr">
              <a:defRPr sz="13800" b="1">
                <a:ln w="9525">
                  <a:solidFill>
                    <a:schemeClr val="bg1"/>
                  </a:solidFill>
                  <a:prstDash val="solid"/>
                </a:ln>
                <a:solidFill>
                  <a:schemeClr val="accent5"/>
                </a:solidFill>
                <a:effectLst>
                  <a:outerShdw blurRad="12700" dist="38100" dir="2700000" algn="tl" rotWithShape="0">
                    <a:srgbClr val="FFFF00"/>
                  </a:outerShdw>
                </a:effectLst>
                <a:latin typeface="Bebas Neue Regular" panose="00000500000000000000" pitchFamily="2" charset="0"/>
              </a:defRPr>
            </a:lvl1pPr>
          </a:lstStyle>
          <a:p>
            <a:r>
              <a:rPr lang="en-ID" sz="6000">
                <a:latin typeface="+mn-lt"/>
              </a:rPr>
              <a:t>IN</a:t>
            </a:r>
          </a:p>
        </p:txBody>
      </p:sp>
      <p:sp>
        <p:nvSpPr>
          <p:cNvPr id="9" name="TextBox 8"/>
          <p:cNvSpPr txBox="1"/>
          <p:nvPr/>
        </p:nvSpPr>
        <p:spPr>
          <a:xfrm>
            <a:off x="2596382" y="428016"/>
            <a:ext cx="2429063" cy="1015663"/>
          </a:xfrm>
          <a:prstGeom prst="rect">
            <a:avLst/>
          </a:prstGeom>
          <a:noFill/>
        </p:spPr>
        <p:txBody>
          <a:bodyPr wrap="none" lIns="91440" tIns="45720" rIns="91440" bIns="45720">
            <a:spAutoFit/>
          </a:bodyPr>
          <a:lstStyle>
            <a:defPPr>
              <a:defRPr lang="en-US"/>
            </a:defPPr>
            <a:lvl1pPr algn="ctr">
              <a:defRPr sz="13800" b="1">
                <a:ln w="9525">
                  <a:solidFill>
                    <a:schemeClr val="bg1"/>
                  </a:solidFill>
                  <a:prstDash val="solid"/>
                </a:ln>
                <a:solidFill>
                  <a:schemeClr val="accent5"/>
                </a:solidFill>
                <a:effectLst>
                  <a:outerShdw blurRad="12700" dist="38100" dir="2700000" algn="tl" rotWithShape="0">
                    <a:srgbClr val="FFFF00"/>
                  </a:outerShdw>
                </a:effectLst>
                <a:latin typeface="Bebas Neue Regular" panose="00000500000000000000" pitchFamily="2" charset="0"/>
              </a:defRPr>
            </a:lvl1pPr>
          </a:lstStyle>
          <a:p>
            <a:r>
              <a:rPr lang="en-ID" sz="6000" smtClean="0">
                <a:latin typeface="+mn-lt"/>
              </a:rPr>
              <a:t>TOP 10</a:t>
            </a:r>
            <a:endParaRPr lang="en-ID" sz="6000">
              <a:latin typeface="+mn-lt"/>
            </a:endParaRPr>
          </a:p>
        </p:txBody>
      </p:sp>
      <p:sp>
        <p:nvSpPr>
          <p:cNvPr id="11" name="Rounded Rectangle 10"/>
          <p:cNvSpPr/>
          <p:nvPr/>
        </p:nvSpPr>
        <p:spPr>
          <a:xfrm>
            <a:off x="7304314" y="239486"/>
            <a:ext cx="5061857" cy="696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3200" smtClean="0">
                <a:solidFill>
                  <a:schemeClr val="tx1"/>
                </a:solidFill>
                <a:latin typeface="Bahnschrift Condensed" panose="020B0502040204020203" pitchFamily="34" charset="0"/>
              </a:rPr>
              <a:t>Dr. Achmad Solichin, S.Kom., M.T.I</a:t>
            </a:r>
            <a:endParaRPr lang="en-ID" sz="3200">
              <a:solidFill>
                <a:schemeClr val="tx1"/>
              </a:solidFill>
              <a:latin typeface="Bahnschrift Condensed" panose="020B0502040204020203" pitchFamily="34" charset="0"/>
            </a:endParaRPr>
          </a:p>
        </p:txBody>
      </p:sp>
    </p:spTree>
    <p:extLst>
      <p:ext uri="{BB962C8B-B14F-4D97-AF65-F5344CB8AC3E}">
        <p14:creationId xmlns:p14="http://schemas.microsoft.com/office/powerpoint/2010/main" val="15646114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918748" y="1701573"/>
            <a:ext cx="8354504" cy="5007979"/>
          </a:xfrm>
          <a:prstGeom prst="rect">
            <a:avLst/>
          </a:prstGeom>
        </p:spPr>
      </p:pic>
      <p:sp>
        <p:nvSpPr>
          <p:cNvPr id="6" name="Title 1"/>
          <p:cNvSpPr txBox="1">
            <a:spLocks/>
          </p:cNvSpPr>
          <p:nvPr/>
        </p:nvSpPr>
        <p:spPr>
          <a:xfrm>
            <a:off x="0" y="0"/>
            <a:ext cx="12192000" cy="1600200"/>
          </a:xfrm>
          <a:prstGeom prst="rect">
            <a:avLst/>
          </a:prstGeom>
          <a:solidFill>
            <a:schemeClr val="accent6"/>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4800" b="1" smtClean="0">
                <a:solidFill>
                  <a:schemeClr val="bg1"/>
                </a:solidFill>
              </a:rPr>
              <a:t>Patient monitoring system for wearable devices </a:t>
            </a:r>
            <a:r>
              <a:rPr lang="en-ID" sz="2800" b="1" smtClean="0">
                <a:solidFill>
                  <a:schemeClr val="bg1"/>
                </a:solidFill>
              </a:rPr>
              <a:t>(Cho, 2019)</a:t>
            </a:r>
            <a:endParaRPr lang="en-ID" sz="4800" b="1">
              <a:solidFill>
                <a:schemeClr val="bg1"/>
              </a:solidFill>
            </a:endParaRPr>
          </a:p>
        </p:txBody>
      </p:sp>
    </p:spTree>
    <p:extLst>
      <p:ext uri="{BB962C8B-B14F-4D97-AF65-F5344CB8AC3E}">
        <p14:creationId xmlns:p14="http://schemas.microsoft.com/office/powerpoint/2010/main" val="3183607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98731" y="1025266"/>
            <a:ext cx="7240126" cy="1938992"/>
          </a:xfrm>
          <a:prstGeom prst="rect">
            <a:avLst/>
          </a:prstGeom>
        </p:spPr>
        <p:txBody>
          <a:bodyPr wrap="square">
            <a:spAutoFit/>
          </a:bodyPr>
          <a:lstStyle/>
          <a:p>
            <a:r>
              <a:rPr lang="en-GB" sz="2400" b="1"/>
              <a:t>ADAMM : Intelligent Asthma Management</a:t>
            </a:r>
          </a:p>
          <a:p>
            <a:r>
              <a:rPr lang="en-GB" sz="2400"/>
              <a:t>A small, flexible, device that uses medical grade adhesives to adhere to the user's upper torso. Wirelessly monitors respiratory symptoms, and transfers data via bluetooth the the users' device.</a:t>
            </a:r>
            <a:endParaRPr lang="en-ID" sz="2400"/>
          </a:p>
        </p:txBody>
      </p:sp>
      <p:pic>
        <p:nvPicPr>
          <p:cNvPr id="2052" name="Picture 4" descr="Manage, Monitor, and Share with the Secure Web Por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44" y="1134123"/>
            <a:ext cx="3197494" cy="22254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a-times.brightspotcdn.com/dims4/default/9853f98/2147483647/strip/true/crop/2048x1365+0+0/resize/840x560!/quality/90/?url=https%3A%2F%2Fcalifornia-times-brightspot.s3.amazonaws.com%2F00%2F4b%2Fca21d0576f458e78c42bf2674f4c%2Fla-1548290588-r1f2m7omyx-snap-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423" y="4002569"/>
            <a:ext cx="2629935" cy="17532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98731" y="3909718"/>
            <a:ext cx="7240126" cy="1938992"/>
          </a:xfrm>
          <a:prstGeom prst="rect">
            <a:avLst/>
          </a:prstGeom>
        </p:spPr>
        <p:txBody>
          <a:bodyPr wrap="square">
            <a:spAutoFit/>
          </a:bodyPr>
          <a:lstStyle/>
          <a:p>
            <a:r>
              <a:rPr lang="en-ID" sz="2400" b="1"/>
              <a:t>Wearable Flexible Sensors (WFS</a:t>
            </a:r>
            <a:r>
              <a:rPr lang="en-ID" sz="2400" b="1" smtClean="0"/>
              <a:t>)</a:t>
            </a:r>
            <a:endParaRPr lang="en-GB" sz="2400" b="1" smtClean="0"/>
          </a:p>
          <a:p>
            <a:r>
              <a:rPr lang="en-GB" sz="2400" smtClean="0"/>
              <a:t>A </a:t>
            </a:r>
            <a:r>
              <a:rPr lang="en-GB" sz="2400"/>
              <a:t>wearable sweat-sensing device mounted on the back of the hand transmits perspiration data and skin temperature back to a smartphone.(</a:t>
            </a:r>
            <a:r>
              <a:rPr lang="en-GB" sz="2400" i="1"/>
              <a:t>John Rogers Research Group</a:t>
            </a:r>
            <a:r>
              <a:rPr lang="en-GB" sz="2400"/>
              <a:t>)</a:t>
            </a:r>
            <a:endParaRPr lang="en-ID" sz="2400"/>
          </a:p>
        </p:txBody>
      </p:sp>
    </p:spTree>
    <p:extLst>
      <p:ext uri="{BB962C8B-B14F-4D97-AF65-F5344CB8AC3E}">
        <p14:creationId xmlns:p14="http://schemas.microsoft.com/office/powerpoint/2010/main" val="664948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0" y="0"/>
            <a:ext cx="457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074"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99" y="1447245"/>
            <a:ext cx="6503703" cy="40542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29599" y="1673881"/>
            <a:ext cx="3457903" cy="3600986"/>
          </a:xfrm>
          <a:prstGeom prst="rect">
            <a:avLst/>
          </a:prstGeom>
          <a:noFill/>
        </p:spPr>
        <p:txBody>
          <a:bodyPr wrap="square" rtlCol="0">
            <a:spAutoFit/>
          </a:bodyPr>
          <a:lstStyle/>
          <a:p>
            <a:r>
              <a:rPr lang="en-ID" sz="3200" b="1" smtClean="0">
                <a:solidFill>
                  <a:schemeClr val="bg1"/>
                </a:solidFill>
              </a:rPr>
              <a:t>Health Chatbot</a:t>
            </a:r>
          </a:p>
          <a:p>
            <a:pPr marL="457200" indent="-457200">
              <a:buFont typeface="+mj-lt"/>
              <a:buAutoNum type="arabicPeriod"/>
            </a:pPr>
            <a:r>
              <a:rPr lang="en-ID" sz="2800" smtClean="0">
                <a:solidFill>
                  <a:schemeClr val="bg1"/>
                </a:solidFill>
              </a:rPr>
              <a:t>OneRemission</a:t>
            </a:r>
          </a:p>
          <a:p>
            <a:pPr marL="457200" indent="-457200">
              <a:buFont typeface="+mj-lt"/>
              <a:buAutoNum type="arabicPeriod"/>
            </a:pPr>
            <a:r>
              <a:rPr lang="en-ID" sz="2800" smtClean="0">
                <a:solidFill>
                  <a:schemeClr val="bg1"/>
                </a:solidFill>
              </a:rPr>
              <a:t>Youper</a:t>
            </a:r>
          </a:p>
          <a:p>
            <a:pPr marL="457200" indent="-457200">
              <a:buFont typeface="+mj-lt"/>
              <a:buAutoNum type="arabicPeriod"/>
            </a:pPr>
            <a:r>
              <a:rPr lang="en-ID" sz="2800" smtClean="0">
                <a:solidFill>
                  <a:schemeClr val="bg1"/>
                </a:solidFill>
              </a:rPr>
              <a:t>Safedrugbot</a:t>
            </a:r>
          </a:p>
          <a:p>
            <a:pPr marL="457200" indent="-457200">
              <a:buFont typeface="+mj-lt"/>
              <a:buAutoNum type="arabicPeriod"/>
            </a:pPr>
            <a:r>
              <a:rPr lang="en-ID" sz="2800">
                <a:solidFill>
                  <a:schemeClr val="bg1"/>
                </a:solidFill>
              </a:rPr>
              <a:t>Babylon </a:t>
            </a:r>
            <a:r>
              <a:rPr lang="en-ID" sz="2800" smtClean="0">
                <a:solidFill>
                  <a:schemeClr val="bg1"/>
                </a:solidFill>
              </a:rPr>
              <a:t>Health</a:t>
            </a:r>
          </a:p>
          <a:p>
            <a:pPr marL="457200" indent="-457200">
              <a:buFont typeface="+mj-lt"/>
              <a:buAutoNum type="arabicPeriod"/>
            </a:pPr>
            <a:r>
              <a:rPr lang="en-ID" sz="2800" smtClean="0">
                <a:solidFill>
                  <a:schemeClr val="bg1"/>
                </a:solidFill>
              </a:rPr>
              <a:t>Florence</a:t>
            </a:r>
          </a:p>
          <a:p>
            <a:pPr marL="457200" indent="-457200">
              <a:buFont typeface="+mj-lt"/>
              <a:buAutoNum type="arabicPeriod"/>
            </a:pPr>
            <a:r>
              <a:rPr lang="en-ID" sz="2800" smtClean="0">
                <a:solidFill>
                  <a:schemeClr val="bg1"/>
                </a:solidFill>
              </a:rPr>
              <a:t>GYANT</a:t>
            </a:r>
          </a:p>
          <a:p>
            <a:pPr marL="457200" indent="-457200">
              <a:buFont typeface="+mj-lt"/>
              <a:buAutoNum type="arabicPeriod"/>
            </a:pPr>
            <a:r>
              <a:rPr lang="en-ID" sz="2800" smtClean="0">
                <a:solidFill>
                  <a:schemeClr val="bg1"/>
                </a:solidFill>
              </a:rPr>
              <a:t>etc</a:t>
            </a:r>
            <a:endParaRPr lang="en-ID" sz="2800">
              <a:solidFill>
                <a:schemeClr val="bg1"/>
              </a:solidFill>
            </a:endParaRPr>
          </a:p>
        </p:txBody>
      </p:sp>
    </p:spTree>
    <p:extLst>
      <p:ext uri="{BB962C8B-B14F-4D97-AF65-F5344CB8AC3E}">
        <p14:creationId xmlns:p14="http://schemas.microsoft.com/office/powerpoint/2010/main" val="1264469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722" y="2359228"/>
            <a:ext cx="6002388" cy="3105402"/>
          </a:xfrm>
          <a:prstGeom prst="rect">
            <a:avLst/>
          </a:prstGeom>
        </p:spPr>
      </p:pic>
      <p:sp>
        <p:nvSpPr>
          <p:cNvPr id="6" name="Title 1"/>
          <p:cNvSpPr txBox="1">
            <a:spLocks/>
          </p:cNvSpPr>
          <p:nvPr/>
        </p:nvSpPr>
        <p:spPr>
          <a:xfrm>
            <a:off x="0" y="0"/>
            <a:ext cx="12192000" cy="1707534"/>
          </a:xfrm>
          <a:prstGeom prst="rect">
            <a:avLst/>
          </a:prstGeom>
          <a:solidFill>
            <a:schemeClr val="accent6"/>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a:solidFill>
                  <a:schemeClr val="bg1"/>
                </a:solidFill>
              </a:rPr>
              <a:t>Robot-Assisted Surgery (RAS) Technology </a:t>
            </a:r>
            <a:endParaRPr lang="en-GB" sz="4800" b="1" smtClean="0">
              <a:solidFill>
                <a:schemeClr val="bg1"/>
              </a:solidFill>
            </a:endParaRPr>
          </a:p>
          <a:p>
            <a:pPr algn="ctr"/>
            <a:r>
              <a:rPr lang="en-GB" sz="4000" b="1" smtClean="0">
                <a:solidFill>
                  <a:schemeClr val="bg1"/>
                </a:solidFill>
              </a:rPr>
              <a:t>(</a:t>
            </a:r>
            <a:r>
              <a:rPr lang="en-GB" sz="4000" b="1">
                <a:solidFill>
                  <a:schemeClr val="bg1"/>
                </a:solidFill>
              </a:rPr>
              <a:t>Jarc and Nisky, 2015)</a:t>
            </a:r>
            <a:r>
              <a:rPr lang="en-GB" sz="4800" b="1">
                <a:solidFill>
                  <a:schemeClr val="bg1"/>
                </a:solidFill>
              </a:rPr>
              <a:t> </a:t>
            </a:r>
          </a:p>
        </p:txBody>
      </p:sp>
      <p:pic>
        <p:nvPicPr>
          <p:cNvPr id="3" name="Picture 2"/>
          <p:cNvPicPr>
            <a:picLocks noChangeAspect="1"/>
          </p:cNvPicPr>
          <p:nvPr/>
        </p:nvPicPr>
        <p:blipFill>
          <a:blip r:embed="rId4"/>
          <a:stretch>
            <a:fillRect/>
          </a:stretch>
        </p:blipFill>
        <p:spPr>
          <a:xfrm>
            <a:off x="6117110" y="2167358"/>
            <a:ext cx="5615064" cy="3297272"/>
          </a:xfrm>
          <a:prstGeom prst="rect">
            <a:avLst/>
          </a:prstGeom>
        </p:spPr>
      </p:pic>
    </p:spTree>
    <p:extLst>
      <p:ext uri="{BB962C8B-B14F-4D97-AF65-F5344CB8AC3E}">
        <p14:creationId xmlns:p14="http://schemas.microsoft.com/office/powerpoint/2010/main" val="3577891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838200" y="1690688"/>
            <a:ext cx="5909442" cy="3948632"/>
          </a:xfrm>
          <a:prstGeom prst="rect">
            <a:avLst/>
          </a:prstGeom>
        </p:spPr>
      </p:pic>
      <p:sp>
        <p:nvSpPr>
          <p:cNvPr id="8" name="Rectangle 7"/>
          <p:cNvSpPr/>
          <p:nvPr/>
        </p:nvSpPr>
        <p:spPr>
          <a:xfrm>
            <a:off x="6978869" y="1690688"/>
            <a:ext cx="4777702" cy="4401205"/>
          </a:xfrm>
          <a:prstGeom prst="rect">
            <a:avLst/>
          </a:prstGeom>
        </p:spPr>
        <p:txBody>
          <a:bodyPr wrap="square">
            <a:spAutoFit/>
          </a:bodyPr>
          <a:lstStyle/>
          <a:p>
            <a:pPr marL="285750" indent="-285750">
              <a:buFont typeface="Arial" panose="020B0604020202020204" pitchFamily="34" charset="0"/>
              <a:buChar char="•"/>
            </a:pPr>
            <a:r>
              <a:rPr lang="en-GB" sz="2000" b="1">
                <a:solidFill>
                  <a:srgbClr val="323233"/>
                </a:solidFill>
                <a:latin typeface="Open Sans"/>
              </a:rPr>
              <a:t>GeNose</a:t>
            </a:r>
            <a:r>
              <a:rPr lang="en-GB" sz="2000">
                <a:solidFill>
                  <a:srgbClr val="323233"/>
                </a:solidFill>
                <a:latin typeface="Open Sans"/>
              </a:rPr>
              <a:t> identifies the corona virus by detecting Volatile Organic Compound (VOC).</a:t>
            </a:r>
          </a:p>
          <a:p>
            <a:pPr marL="285750" indent="-285750">
              <a:buFont typeface="Arial" panose="020B0604020202020204" pitchFamily="34" charset="0"/>
              <a:buChar char="•"/>
            </a:pPr>
            <a:r>
              <a:rPr lang="en-GB" sz="2000" smtClean="0">
                <a:solidFill>
                  <a:srgbClr val="323233"/>
                </a:solidFill>
                <a:latin typeface="Open Sans"/>
              </a:rPr>
              <a:t>It does </a:t>
            </a:r>
            <a:r>
              <a:rPr lang="en-GB" sz="2000">
                <a:solidFill>
                  <a:srgbClr val="323233"/>
                </a:solidFill>
                <a:latin typeface="Open Sans"/>
              </a:rPr>
              <a:t>not detect the virus directly. What they detect are gas metabolites when a person is infected with the virus</a:t>
            </a:r>
          </a:p>
          <a:p>
            <a:pPr marL="285750" indent="-285750">
              <a:buFont typeface="Arial" panose="020B0604020202020204" pitchFamily="34" charset="0"/>
              <a:buChar char="•"/>
            </a:pPr>
            <a:r>
              <a:rPr lang="en-GB" sz="2000">
                <a:solidFill>
                  <a:srgbClr val="323233"/>
                </a:solidFill>
                <a:latin typeface="Open Sans"/>
              </a:rPr>
              <a:t>The composition of the gas in the human breath can also distinguish one disease from another. To track this composition, the UGM team uses </a:t>
            </a:r>
            <a:r>
              <a:rPr lang="en-GB" sz="2000" b="1">
                <a:solidFill>
                  <a:srgbClr val="323233"/>
                </a:solidFill>
                <a:latin typeface="Open Sans"/>
              </a:rPr>
              <a:t>artificial intelligence (AI) </a:t>
            </a:r>
            <a:r>
              <a:rPr lang="en-GB" sz="2000">
                <a:solidFill>
                  <a:srgbClr val="323233"/>
                </a:solidFill>
                <a:latin typeface="Open Sans"/>
              </a:rPr>
              <a:t>because it has to check thousands of gas compositions.</a:t>
            </a:r>
            <a:endParaRPr lang="en-ID" sz="2000" b="0" i="0" smtClean="0">
              <a:solidFill>
                <a:srgbClr val="323233"/>
              </a:solidFill>
              <a:effectLst/>
              <a:latin typeface="Open Sans"/>
            </a:endParaRPr>
          </a:p>
        </p:txBody>
      </p:sp>
      <p:sp>
        <p:nvSpPr>
          <p:cNvPr id="9" name="Title 1"/>
          <p:cNvSpPr txBox="1">
            <a:spLocks/>
          </p:cNvSpPr>
          <p:nvPr/>
        </p:nvSpPr>
        <p:spPr>
          <a:xfrm>
            <a:off x="0" y="0"/>
            <a:ext cx="12192000" cy="1306286"/>
          </a:xfrm>
          <a:prstGeom prst="rect">
            <a:avLst/>
          </a:prstGeom>
          <a:solidFill>
            <a:schemeClr val="accent6"/>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smtClean="0">
                <a:solidFill>
                  <a:schemeClr val="bg1"/>
                </a:solidFill>
              </a:rPr>
              <a:t>GeNose: AI-based Detection for Covid-19 </a:t>
            </a:r>
            <a:endParaRPr lang="en-GB" sz="4800" b="1">
              <a:solidFill>
                <a:schemeClr val="bg1"/>
              </a:solidFill>
            </a:endParaRPr>
          </a:p>
        </p:txBody>
      </p:sp>
    </p:spTree>
    <p:extLst>
      <p:ext uri="{BB962C8B-B14F-4D97-AF65-F5344CB8AC3E}">
        <p14:creationId xmlns:p14="http://schemas.microsoft.com/office/powerpoint/2010/main" val="1630655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93A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62758"/>
            <a:ext cx="12192000" cy="7908702"/>
          </a:xfrm>
          <a:prstGeom prst="rect">
            <a:avLst/>
          </a:prstGeom>
          <a:ln>
            <a:noFill/>
          </a:ln>
        </p:spPr>
      </p:pic>
      <p:sp>
        <p:nvSpPr>
          <p:cNvPr id="2" name="Rectangle 1"/>
          <p:cNvSpPr/>
          <p:nvPr/>
        </p:nvSpPr>
        <p:spPr>
          <a:xfrm>
            <a:off x="4672011" y="246260"/>
            <a:ext cx="6812417" cy="1938992"/>
          </a:xfrm>
          <a:prstGeom prst="rect">
            <a:avLst/>
          </a:prstGeom>
          <a:solidFill>
            <a:srgbClr val="002060"/>
          </a:solidFill>
        </p:spPr>
        <p:txBody>
          <a:bodyPr wrap="square">
            <a:spAutoFit/>
          </a:bodyPr>
          <a:lstStyle/>
          <a:p>
            <a:pPr algn="ctr"/>
            <a:r>
              <a:rPr lang="en-GB" sz="6000" smtClean="0">
                <a:solidFill>
                  <a:schemeClr val="bg1"/>
                </a:solidFill>
              </a:rPr>
              <a:t>So, can </a:t>
            </a:r>
            <a:r>
              <a:rPr lang="en-GB" sz="6000">
                <a:solidFill>
                  <a:schemeClr val="bg1"/>
                </a:solidFill>
              </a:rPr>
              <a:t>AI </a:t>
            </a:r>
            <a:r>
              <a:rPr lang="en-GB" sz="6000" smtClean="0">
                <a:solidFill>
                  <a:schemeClr val="bg1"/>
                </a:solidFill>
              </a:rPr>
              <a:t>replace </a:t>
            </a:r>
            <a:r>
              <a:rPr lang="en-GB" sz="6000">
                <a:solidFill>
                  <a:schemeClr val="bg1"/>
                </a:solidFill>
              </a:rPr>
              <a:t>a </a:t>
            </a:r>
            <a:r>
              <a:rPr lang="en-GB" sz="6000" smtClean="0">
                <a:solidFill>
                  <a:schemeClr val="bg1"/>
                </a:solidFill>
              </a:rPr>
              <a:t>real doctor</a:t>
            </a:r>
            <a:r>
              <a:rPr lang="en-GB" sz="6000">
                <a:solidFill>
                  <a:schemeClr val="bg1"/>
                </a:solidFill>
              </a:rPr>
              <a:t>?</a:t>
            </a:r>
            <a:endParaRPr lang="en-ID" sz="6000">
              <a:solidFill>
                <a:schemeClr val="bg1"/>
              </a:solidFill>
            </a:endParaRPr>
          </a:p>
        </p:txBody>
      </p:sp>
      <p:sp>
        <p:nvSpPr>
          <p:cNvPr id="4" name="8-Point Star 3"/>
          <p:cNvSpPr/>
          <p:nvPr/>
        </p:nvSpPr>
        <p:spPr>
          <a:xfrm>
            <a:off x="115614" y="5360276"/>
            <a:ext cx="1765738" cy="1671145"/>
          </a:xfrm>
          <a:prstGeom prst="star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4000" smtClean="0">
                <a:solidFill>
                  <a:srgbClr val="FF0000"/>
                </a:solidFill>
                <a:latin typeface="Bahnschrift SemiBold Condensed" panose="020B0502040204020203" pitchFamily="34" charset="0"/>
              </a:rPr>
              <a:t>QUIZ #1</a:t>
            </a:r>
            <a:endParaRPr lang="en-ID" sz="4000">
              <a:solidFill>
                <a:srgbClr val="FF0000"/>
              </a:solidFill>
              <a:latin typeface="Bahnschrift SemiBold Condensed" panose="020B0502040204020203" pitchFamily="34" charset="0"/>
            </a:endParaRPr>
          </a:p>
        </p:txBody>
      </p:sp>
    </p:spTree>
    <p:extLst>
      <p:ext uri="{BB962C8B-B14F-4D97-AF65-F5344CB8AC3E}">
        <p14:creationId xmlns:p14="http://schemas.microsoft.com/office/powerpoint/2010/main" val="1867992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2308164"/>
            <a:ext cx="4425043" cy="2862322"/>
          </a:xfrm>
          <a:prstGeom prst="rect">
            <a:avLst/>
          </a:prstGeom>
          <a:noFill/>
        </p:spPr>
        <p:txBody>
          <a:bodyPr wrap="square" rtlCol="0">
            <a:spAutoFit/>
          </a:bodyPr>
          <a:lstStyle/>
          <a:p>
            <a:r>
              <a:rPr lang="en-GB" sz="6000">
                <a:solidFill>
                  <a:schemeClr val="bg1"/>
                </a:solidFill>
                <a:effectLst>
                  <a:outerShdw blurRad="38100" dist="38100" dir="2700000" algn="tl">
                    <a:srgbClr val="000000">
                      <a:alpha val="43137"/>
                    </a:srgbClr>
                  </a:outerShdw>
                </a:effectLst>
                <a:latin typeface="Bebas Neue Regular" panose="00000500000000000000" pitchFamily="2" charset="0"/>
              </a:rPr>
              <a:t>AI for Cybersecurity &amp; Data Breaches</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745958"/>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#3</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763985" y="1372181"/>
            <a:ext cx="5589815" cy="2779033"/>
          </a:xfrm>
        </p:spPr>
        <p:txBody>
          <a:bodyPr>
            <a:noAutofit/>
          </a:bodyPr>
          <a:lstStyle/>
          <a:p>
            <a:pPr marL="0" indent="0">
              <a:buNone/>
            </a:pPr>
            <a:r>
              <a:rPr lang="en-GB" sz="3200" b="1"/>
              <a:t>Cybercrime Up 600% Due To COVID-19 </a:t>
            </a:r>
            <a:r>
              <a:rPr lang="en-GB" sz="3200" b="1" smtClean="0"/>
              <a:t>Pandemic</a:t>
            </a:r>
            <a:endParaRPr lang="en-GB" sz="3200" b="1"/>
          </a:p>
        </p:txBody>
      </p:sp>
      <p:pic>
        <p:nvPicPr>
          <p:cNvPr id="6" name="Picture 5"/>
          <p:cNvPicPr>
            <a:picLocks noChangeAspect="1"/>
          </p:cNvPicPr>
          <p:nvPr/>
        </p:nvPicPr>
        <p:blipFill>
          <a:blip r:embed="rId3"/>
          <a:stretch>
            <a:fillRect/>
          </a:stretch>
        </p:blipFill>
        <p:spPr>
          <a:xfrm>
            <a:off x="5763985" y="2728027"/>
            <a:ext cx="5686096" cy="2846373"/>
          </a:xfrm>
          <a:prstGeom prst="rect">
            <a:avLst/>
          </a:prstGeom>
        </p:spPr>
      </p:pic>
    </p:spTree>
    <p:extLst>
      <p:ext uri="{BB962C8B-B14F-4D97-AF65-F5344CB8AC3E}">
        <p14:creationId xmlns:p14="http://schemas.microsoft.com/office/powerpoint/2010/main" val="3734619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C00000"/>
          </a:solidFill>
          <a:ln>
            <a:noFill/>
          </a:ln>
        </p:spPr>
        <p:txBody>
          <a:bodyPr/>
          <a:lstStyle/>
          <a:p>
            <a:pPr algn="ctr"/>
            <a:r>
              <a:rPr lang="en-GB" b="1" smtClean="0">
                <a:solidFill>
                  <a:schemeClr val="bg1"/>
                </a:solidFill>
              </a:rPr>
              <a:t>AI </a:t>
            </a:r>
            <a:r>
              <a:rPr lang="en-GB" b="1">
                <a:solidFill>
                  <a:schemeClr val="bg1"/>
                </a:solidFill>
              </a:rPr>
              <a:t>for Cybersecurity &amp; Data Breaches</a:t>
            </a:r>
            <a:endParaRPr lang="en-ID">
              <a:solidFill>
                <a:schemeClr val="bg1"/>
              </a:solidFill>
            </a:endParaRPr>
          </a:p>
        </p:txBody>
      </p:sp>
      <p:sp>
        <p:nvSpPr>
          <p:cNvPr id="3" name="Content Placeholder 2"/>
          <p:cNvSpPr>
            <a:spLocks noGrp="1"/>
          </p:cNvSpPr>
          <p:nvPr>
            <p:ph idx="1"/>
          </p:nvPr>
        </p:nvSpPr>
        <p:spPr/>
        <p:txBody>
          <a:bodyPr/>
          <a:lstStyle/>
          <a:p>
            <a:r>
              <a:rPr lang="en-GB"/>
              <a:t>In 2021 and beyond, digital data will be at </a:t>
            </a:r>
            <a:r>
              <a:rPr lang="en-GB" b="1"/>
              <a:t>more risk to be hacked </a:t>
            </a:r>
            <a:r>
              <a:rPr lang="en-GB"/>
              <a:t>and vulnerable to phishing attacks. </a:t>
            </a:r>
            <a:endParaRPr lang="en-GB" smtClean="0"/>
          </a:p>
          <a:p>
            <a:r>
              <a:rPr lang="en-GB" b="1" smtClean="0"/>
              <a:t>AI </a:t>
            </a:r>
            <a:r>
              <a:rPr lang="en-GB" b="1"/>
              <a:t>and advanced technologies </a:t>
            </a:r>
            <a:r>
              <a:rPr lang="en-GB"/>
              <a:t>will provide support to the security department against malicious activities in every field. </a:t>
            </a:r>
            <a:endParaRPr lang="en-GB" smtClean="0"/>
          </a:p>
          <a:p>
            <a:r>
              <a:rPr lang="en-GB" smtClean="0"/>
              <a:t>AI </a:t>
            </a:r>
            <a:r>
              <a:rPr lang="en-GB"/>
              <a:t>will help to </a:t>
            </a:r>
            <a:r>
              <a:rPr lang="en-GB" b="1"/>
              <a:t>prevent cybercrimes </a:t>
            </a:r>
            <a:r>
              <a:rPr lang="en-GB"/>
              <a:t>in future with enhanced enterprise cybersecurity measures. </a:t>
            </a:r>
            <a:endParaRPr lang="en-GB" smtClean="0"/>
          </a:p>
          <a:p>
            <a:r>
              <a:rPr lang="en-GB" smtClean="0"/>
              <a:t>The </a:t>
            </a:r>
            <a:r>
              <a:rPr lang="en-GB"/>
              <a:t>AI-supported system will spot </a:t>
            </a:r>
            <a:r>
              <a:rPr lang="en-GB" b="1"/>
              <a:t>fake digital activity </a:t>
            </a:r>
            <a:r>
              <a:rPr lang="en-GB"/>
              <a:t>or transactions that follow criminal patterns.</a:t>
            </a:r>
            <a:endParaRPr lang="en-ID"/>
          </a:p>
        </p:txBody>
      </p:sp>
    </p:spTree>
    <p:extLst>
      <p:ext uri="{BB962C8B-B14F-4D97-AF65-F5344CB8AC3E}">
        <p14:creationId xmlns:p14="http://schemas.microsoft.com/office/powerpoint/2010/main" val="3132722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for pos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37429" y="70945"/>
            <a:ext cx="7889499" cy="6716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3342290" cy="6858000"/>
          </a:xfrm>
          <a:solidFill>
            <a:srgbClr val="C00000"/>
          </a:solidFill>
          <a:ln>
            <a:noFill/>
          </a:ln>
        </p:spPr>
        <p:txBody>
          <a:bodyPr>
            <a:normAutofit/>
          </a:bodyPr>
          <a:lstStyle/>
          <a:p>
            <a:pPr algn="ctr"/>
            <a:r>
              <a:rPr lang="en-GB" b="1" smtClean="0">
                <a:solidFill>
                  <a:schemeClr val="bg1"/>
                </a:solidFill>
              </a:rPr>
              <a:t>Machine Learning in Cybersecurity</a:t>
            </a:r>
            <a:endParaRPr lang="en-ID">
              <a:solidFill>
                <a:schemeClr val="bg1"/>
              </a:solidFill>
            </a:endParaRPr>
          </a:p>
        </p:txBody>
      </p:sp>
    </p:spTree>
    <p:extLst>
      <p:ext uri="{BB962C8B-B14F-4D97-AF65-F5344CB8AC3E}">
        <p14:creationId xmlns:p14="http://schemas.microsoft.com/office/powerpoint/2010/main" val="3492373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690688"/>
          </a:xfrm>
          <a:solidFill>
            <a:srgbClr val="C00000"/>
          </a:solidFill>
          <a:ln>
            <a:noFill/>
          </a:ln>
        </p:spPr>
        <p:txBody>
          <a:bodyPr>
            <a:normAutofit/>
          </a:bodyPr>
          <a:lstStyle/>
          <a:p>
            <a:pPr algn="ctr"/>
            <a:r>
              <a:rPr lang="en-ID" b="1">
                <a:solidFill>
                  <a:schemeClr val="bg1"/>
                </a:solidFill>
              </a:rPr>
              <a:t>Data mining processes in MITRE’s intrusion detection </a:t>
            </a:r>
            <a:r>
              <a:rPr lang="en-ID" b="1" smtClean="0">
                <a:solidFill>
                  <a:schemeClr val="bg1"/>
                </a:solidFill>
              </a:rPr>
              <a:t>system</a:t>
            </a:r>
            <a:endParaRPr lang="en-ID" b="1">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568166" y="2229039"/>
            <a:ext cx="11055668" cy="3488587"/>
          </a:xfrm>
          <a:prstGeom prst="rect">
            <a:avLst/>
          </a:prstGeom>
        </p:spPr>
      </p:pic>
    </p:spTree>
    <p:extLst>
      <p:ext uri="{BB962C8B-B14F-4D97-AF65-F5344CB8AC3E}">
        <p14:creationId xmlns:p14="http://schemas.microsoft.com/office/powerpoint/2010/main" val="3344525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21000">
              <a:schemeClr val="accent4">
                <a:lumMod val="0"/>
                <a:lumOff val="100000"/>
              </a:schemeClr>
            </a:gs>
            <a:gs pos="100000">
              <a:schemeClr val="accent4">
                <a:lumMod val="1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Rectangle 3"/>
          <p:cNvSpPr/>
          <p:nvPr/>
        </p:nvSpPr>
        <p:spPr>
          <a:xfrm>
            <a:off x="1415480" y="1682891"/>
            <a:ext cx="9516680" cy="3262432"/>
          </a:xfrm>
          <a:prstGeom prst="rect">
            <a:avLst/>
          </a:prstGeom>
        </p:spPr>
        <p:txBody>
          <a:bodyPr wrap="square">
            <a:spAutoFit/>
          </a:bodyPr>
          <a:lstStyle/>
          <a:p>
            <a:r>
              <a:rPr lang="en-GB" sz="6000" b="1" smtClean="0">
                <a:solidFill>
                  <a:srgbClr val="000000"/>
                </a:solidFill>
              </a:rPr>
              <a:t>artificial intelligence</a:t>
            </a:r>
            <a:endParaRPr lang="en-GB" sz="6000" b="1">
              <a:solidFill>
                <a:srgbClr val="000000"/>
              </a:solidFill>
            </a:endParaRPr>
          </a:p>
          <a:p>
            <a:endParaRPr lang="en-GB" smtClean="0">
              <a:solidFill>
                <a:srgbClr val="000000"/>
              </a:solidFill>
            </a:endParaRPr>
          </a:p>
          <a:p>
            <a:pPr algn="just"/>
            <a:r>
              <a:rPr lang="en-GB" sz="2800" smtClean="0">
                <a:solidFill>
                  <a:srgbClr val="000000"/>
                </a:solidFill>
              </a:rPr>
              <a:t>“the </a:t>
            </a:r>
            <a:r>
              <a:rPr lang="en-GB" sz="2800">
                <a:solidFill>
                  <a:srgbClr val="000000"/>
                </a:solidFill>
              </a:rPr>
              <a:t>designing and building of </a:t>
            </a:r>
            <a:r>
              <a:rPr lang="en-GB" sz="2800">
                <a:solidFill>
                  <a:srgbClr val="FF0000"/>
                </a:solidFill>
              </a:rPr>
              <a:t>intelligent agents </a:t>
            </a:r>
            <a:r>
              <a:rPr lang="en-GB" sz="2800">
                <a:solidFill>
                  <a:srgbClr val="000000"/>
                </a:solidFill>
              </a:rPr>
              <a:t>that receive </a:t>
            </a:r>
            <a:r>
              <a:rPr lang="en-GB" sz="2800">
                <a:solidFill>
                  <a:srgbClr val="FF0000"/>
                </a:solidFill>
              </a:rPr>
              <a:t>percepts</a:t>
            </a:r>
            <a:r>
              <a:rPr lang="en-GB" sz="2800">
                <a:solidFill>
                  <a:srgbClr val="000000"/>
                </a:solidFill>
              </a:rPr>
              <a:t> from the </a:t>
            </a:r>
            <a:r>
              <a:rPr lang="en-GB" sz="2800">
                <a:solidFill>
                  <a:srgbClr val="FF0000"/>
                </a:solidFill>
              </a:rPr>
              <a:t>environment</a:t>
            </a:r>
            <a:r>
              <a:rPr lang="en-GB" sz="2800">
                <a:solidFill>
                  <a:srgbClr val="000000"/>
                </a:solidFill>
              </a:rPr>
              <a:t> and take </a:t>
            </a:r>
            <a:r>
              <a:rPr lang="en-GB" sz="2800">
                <a:solidFill>
                  <a:srgbClr val="FF0000"/>
                </a:solidFill>
              </a:rPr>
              <a:t>actions</a:t>
            </a:r>
            <a:r>
              <a:rPr lang="en-GB" sz="2800">
                <a:solidFill>
                  <a:srgbClr val="000000"/>
                </a:solidFill>
              </a:rPr>
              <a:t> that affect that </a:t>
            </a:r>
            <a:r>
              <a:rPr lang="en-GB" sz="2800" smtClean="0">
                <a:solidFill>
                  <a:srgbClr val="000000"/>
                </a:solidFill>
              </a:rPr>
              <a:t>environment”</a:t>
            </a:r>
          </a:p>
          <a:p>
            <a:endParaRPr lang="en-GB" sz="2400">
              <a:solidFill>
                <a:srgbClr val="000000"/>
              </a:solidFill>
            </a:endParaRPr>
          </a:p>
          <a:p>
            <a:pPr algn="r"/>
            <a:r>
              <a:rPr lang="en-GB" sz="2000" i="1" smtClean="0">
                <a:solidFill>
                  <a:srgbClr val="000000"/>
                </a:solidFill>
              </a:rPr>
              <a:t>Russel </a:t>
            </a:r>
            <a:r>
              <a:rPr lang="en-GB" sz="2000" i="1">
                <a:solidFill>
                  <a:srgbClr val="000000"/>
                </a:solidFill>
              </a:rPr>
              <a:t>&amp; Norvig, 2016 “Artificial Intelligence: A Modern Approach”</a:t>
            </a:r>
            <a:endParaRPr lang="en-GB" sz="2400" i="1">
              <a:solidFill>
                <a:srgbClr val="000000"/>
              </a:solidFill>
            </a:endParaRPr>
          </a:p>
        </p:txBody>
      </p:sp>
    </p:spTree>
    <p:extLst>
      <p:ext uri="{BB962C8B-B14F-4D97-AF65-F5344CB8AC3E}">
        <p14:creationId xmlns:p14="http://schemas.microsoft.com/office/powerpoint/2010/main" val="4218667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2308164"/>
            <a:ext cx="4425043" cy="2862322"/>
          </a:xfrm>
          <a:prstGeom prst="rect">
            <a:avLst/>
          </a:prstGeom>
          <a:noFill/>
        </p:spPr>
        <p:txBody>
          <a:bodyPr wrap="square" rtlCol="0">
            <a:spAutoFit/>
          </a:bodyPr>
          <a:lstStyle/>
          <a:p>
            <a:r>
              <a:rPr lang="en-GB" sz="6000" smtClean="0">
                <a:solidFill>
                  <a:schemeClr val="bg1"/>
                </a:solidFill>
                <a:effectLst>
                  <a:outerShdw blurRad="38100" dist="38100" dir="2700000" algn="tl">
                    <a:srgbClr val="000000">
                      <a:alpha val="43137"/>
                    </a:srgbClr>
                  </a:outerShdw>
                </a:effectLst>
                <a:latin typeface="Bebas Neue Regular" panose="00000500000000000000" pitchFamily="2" charset="0"/>
              </a:rPr>
              <a:t>NATURAL LANGUAGE PROCESSING</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745958"/>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#4</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763985" y="1855054"/>
            <a:ext cx="5818415" cy="3315432"/>
          </a:xfrm>
        </p:spPr>
        <p:txBody>
          <a:bodyPr>
            <a:noAutofit/>
          </a:bodyPr>
          <a:lstStyle/>
          <a:p>
            <a:pPr marL="0" indent="0">
              <a:buNone/>
            </a:pPr>
            <a:r>
              <a:rPr lang="en-GB" b="1" smtClean="0"/>
              <a:t>What is Natural </a:t>
            </a:r>
            <a:r>
              <a:rPr lang="en-GB" b="1"/>
              <a:t>language processing (NLP</a:t>
            </a:r>
            <a:r>
              <a:rPr lang="en-GB" b="1" smtClean="0"/>
              <a:t>)?</a:t>
            </a:r>
          </a:p>
          <a:p>
            <a:pPr marL="0" indent="0">
              <a:buNone/>
            </a:pPr>
            <a:r>
              <a:rPr lang="en-GB" sz="2400" smtClean="0"/>
              <a:t>Subfield </a:t>
            </a:r>
            <a:r>
              <a:rPr lang="en-GB" sz="2400"/>
              <a:t>of </a:t>
            </a:r>
            <a:r>
              <a:rPr lang="en-GB" sz="2400" b="1"/>
              <a:t>linguistics</a:t>
            </a:r>
            <a:r>
              <a:rPr lang="en-GB" sz="2400"/>
              <a:t>, </a:t>
            </a:r>
            <a:r>
              <a:rPr lang="en-GB" sz="2400" b="1"/>
              <a:t>computer science</a:t>
            </a:r>
            <a:r>
              <a:rPr lang="en-GB" sz="2400"/>
              <a:t>, and </a:t>
            </a:r>
            <a:r>
              <a:rPr lang="en-GB" sz="2400" b="1"/>
              <a:t>artificial intelligence </a:t>
            </a:r>
            <a:r>
              <a:rPr lang="en-GB" sz="2400"/>
              <a:t>concerned with the interactions between computers and human language, in particular how to program computers to </a:t>
            </a:r>
            <a:r>
              <a:rPr lang="en-GB" sz="2400" b="1"/>
              <a:t>process and analyze large amounts of natural language data</a:t>
            </a:r>
            <a:r>
              <a:rPr lang="en-GB" sz="2400"/>
              <a:t>.</a:t>
            </a:r>
          </a:p>
        </p:txBody>
      </p:sp>
    </p:spTree>
    <p:extLst>
      <p:ext uri="{BB962C8B-B14F-4D97-AF65-F5344CB8AC3E}">
        <p14:creationId xmlns:p14="http://schemas.microsoft.com/office/powerpoint/2010/main" val="3875301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325563"/>
          </a:xfrm>
          <a:solidFill>
            <a:srgbClr val="00B0F0"/>
          </a:solidFill>
          <a:ln>
            <a:noFill/>
          </a:ln>
        </p:spPr>
        <p:txBody>
          <a:bodyPr/>
          <a:lstStyle/>
          <a:p>
            <a:pPr algn="ctr"/>
            <a:r>
              <a:rPr lang="en-GB" b="1" smtClean="0">
                <a:solidFill>
                  <a:schemeClr val="bg1"/>
                </a:solidFill>
              </a:rPr>
              <a:t>Natural </a:t>
            </a:r>
            <a:r>
              <a:rPr lang="en-GB" b="1">
                <a:solidFill>
                  <a:schemeClr val="bg1"/>
                </a:solidFill>
              </a:rPr>
              <a:t>Language Processing (NLP</a:t>
            </a:r>
            <a:r>
              <a:rPr lang="en-GB" b="1" smtClean="0">
                <a:solidFill>
                  <a:schemeClr val="bg1"/>
                </a:solidFill>
              </a:rPr>
              <a:t>)</a:t>
            </a:r>
            <a:endParaRPr lang="en-ID">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1434685" y="1592919"/>
            <a:ext cx="9322627" cy="4429585"/>
          </a:xfrm>
          <a:prstGeom prst="rect">
            <a:avLst/>
          </a:prstGeom>
        </p:spPr>
      </p:pic>
      <p:sp>
        <p:nvSpPr>
          <p:cNvPr id="3" name="Rectangle 2"/>
          <p:cNvSpPr/>
          <p:nvPr/>
        </p:nvSpPr>
        <p:spPr>
          <a:xfrm>
            <a:off x="966952" y="5828195"/>
            <a:ext cx="10195034" cy="461665"/>
          </a:xfrm>
          <a:prstGeom prst="rect">
            <a:avLst/>
          </a:prstGeom>
          <a:solidFill>
            <a:srgbClr val="FFFF00"/>
          </a:solidFill>
        </p:spPr>
        <p:txBody>
          <a:bodyPr wrap="square">
            <a:spAutoFit/>
          </a:bodyPr>
          <a:lstStyle/>
          <a:p>
            <a:pPr algn="ctr"/>
            <a:r>
              <a:rPr lang="en-ID" sz="2400"/>
              <a:t>Natural Language </a:t>
            </a:r>
            <a:r>
              <a:rPr lang="en-ID" sz="2400" b="1" smtClean="0"/>
              <a:t>Understanding </a:t>
            </a:r>
            <a:r>
              <a:rPr lang="en-ID" sz="2400" b="1" smtClean="0">
                <a:sym typeface="Wingdings" panose="05000000000000000000" pitchFamily="2" charset="2"/>
              </a:rPr>
              <a:t> </a:t>
            </a:r>
            <a:r>
              <a:rPr lang="en-ID" sz="2400" b="1" smtClean="0"/>
              <a:t> </a:t>
            </a:r>
            <a:r>
              <a:rPr lang="en-ID" sz="2400" smtClean="0"/>
              <a:t>Natural Language </a:t>
            </a:r>
            <a:r>
              <a:rPr lang="en-ID" sz="2400" b="1" smtClean="0"/>
              <a:t>Generation</a:t>
            </a:r>
            <a:endParaRPr lang="en-ID" sz="2400" b="1"/>
          </a:p>
        </p:txBody>
      </p:sp>
    </p:spTree>
    <p:extLst>
      <p:ext uri="{BB962C8B-B14F-4D97-AF65-F5344CB8AC3E}">
        <p14:creationId xmlns:p14="http://schemas.microsoft.com/office/powerpoint/2010/main" val="1203461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690688"/>
          </a:xfrm>
          <a:solidFill>
            <a:srgbClr val="00B0F0"/>
          </a:solidFill>
        </p:spPr>
        <p:txBody>
          <a:bodyPr/>
          <a:lstStyle/>
          <a:p>
            <a:pPr algn="ctr"/>
            <a:r>
              <a:rPr lang="en-GB" b="1">
                <a:solidFill>
                  <a:schemeClr val="bg1"/>
                </a:solidFill>
              </a:rPr>
              <a:t>Understanding the process of building an </a:t>
            </a:r>
            <a:r>
              <a:rPr lang="en-GB" b="1" smtClean="0">
                <a:solidFill>
                  <a:schemeClr val="bg1"/>
                </a:solidFill>
              </a:rPr>
              <a:t/>
            </a:r>
            <a:br>
              <a:rPr lang="en-GB" b="1" smtClean="0">
                <a:solidFill>
                  <a:schemeClr val="bg1"/>
                </a:solidFill>
              </a:rPr>
            </a:br>
            <a:r>
              <a:rPr lang="en-GB" b="1" smtClean="0">
                <a:solidFill>
                  <a:schemeClr val="bg1"/>
                </a:solidFill>
              </a:rPr>
              <a:t>NLP </a:t>
            </a:r>
            <a:r>
              <a:rPr lang="en-GB" b="1">
                <a:solidFill>
                  <a:schemeClr val="bg1"/>
                </a:solidFill>
              </a:rPr>
              <a:t>Pipeline</a:t>
            </a:r>
            <a:endParaRPr lang="en-ID" b="1">
              <a:solidFill>
                <a:schemeClr val="bg1"/>
              </a:solidFill>
            </a:endParaRPr>
          </a:p>
        </p:txBody>
      </p:sp>
      <p:pic>
        <p:nvPicPr>
          <p:cNvPr id="5122" name="Picture 2" descr="how-does-nlp-work-a-detailed-guide-to-make-an-nlp-pipeline"/>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035367"/>
            <a:ext cx="10523028" cy="3020109"/>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56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4567" y="1319043"/>
            <a:ext cx="5690180" cy="410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6295464" y="1319043"/>
            <a:ext cx="5528674" cy="41180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73892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2001" cy="7091515"/>
          </a:xfrm>
          <a:prstGeom prst="rect">
            <a:avLst/>
          </a:prstGeom>
        </p:spPr>
      </p:pic>
      <p:sp>
        <p:nvSpPr>
          <p:cNvPr id="2" name="Rectangle 1"/>
          <p:cNvSpPr/>
          <p:nvPr/>
        </p:nvSpPr>
        <p:spPr>
          <a:xfrm>
            <a:off x="284528" y="370892"/>
            <a:ext cx="6736758" cy="1938992"/>
          </a:xfrm>
          <a:prstGeom prst="rect">
            <a:avLst/>
          </a:prstGeom>
        </p:spPr>
        <p:txBody>
          <a:bodyPr wrap="square">
            <a:spAutoFit/>
          </a:bodyPr>
          <a:lstStyle/>
          <a:p>
            <a:r>
              <a:rPr lang="en-ID" sz="4000"/>
              <a:t>One day, will AI be able to understand animal language? Your opinion?</a:t>
            </a:r>
          </a:p>
        </p:txBody>
      </p:sp>
      <p:sp>
        <p:nvSpPr>
          <p:cNvPr id="4" name="8-Point Star 3"/>
          <p:cNvSpPr/>
          <p:nvPr/>
        </p:nvSpPr>
        <p:spPr>
          <a:xfrm>
            <a:off x="94593" y="5339255"/>
            <a:ext cx="1765738" cy="1671145"/>
          </a:xfrm>
          <a:prstGeom prst="star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4000" smtClean="0">
                <a:solidFill>
                  <a:srgbClr val="FF0000"/>
                </a:solidFill>
                <a:latin typeface="Bahnschrift SemiBold Condensed" panose="020B0502040204020203" pitchFamily="34" charset="0"/>
              </a:rPr>
              <a:t>QUIZ #2</a:t>
            </a:r>
            <a:endParaRPr lang="en-ID" sz="4000">
              <a:solidFill>
                <a:srgbClr val="FF0000"/>
              </a:solidFill>
              <a:latin typeface="Bahnschrift SemiBold Condensed" panose="020B0502040204020203" pitchFamily="34" charset="0"/>
            </a:endParaRPr>
          </a:p>
        </p:txBody>
      </p:sp>
    </p:spTree>
    <p:extLst>
      <p:ext uri="{BB962C8B-B14F-4D97-AF65-F5344CB8AC3E}">
        <p14:creationId xmlns:p14="http://schemas.microsoft.com/office/powerpoint/2010/main" val="1648547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2308164"/>
            <a:ext cx="4425043" cy="1938992"/>
          </a:xfrm>
          <a:prstGeom prst="rect">
            <a:avLst/>
          </a:prstGeom>
          <a:noFill/>
        </p:spPr>
        <p:txBody>
          <a:bodyPr wrap="square" rtlCol="0">
            <a:spAutoFit/>
          </a:bodyPr>
          <a:lstStyle/>
          <a:p>
            <a:r>
              <a:rPr lang="en-GB" sz="6000" smtClean="0">
                <a:solidFill>
                  <a:schemeClr val="bg1"/>
                </a:solidFill>
                <a:effectLst>
                  <a:outerShdw blurRad="38100" dist="38100" dir="2700000" algn="tl">
                    <a:srgbClr val="000000">
                      <a:alpha val="43137"/>
                    </a:srgbClr>
                  </a:outerShdw>
                </a:effectLst>
                <a:latin typeface="Bebas Neue Regular" panose="00000500000000000000" pitchFamily="2" charset="0"/>
              </a:rPr>
              <a:t>REINFORCEMENT LEARNING</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745958"/>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#5</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763985" y="1855054"/>
            <a:ext cx="5818415" cy="3315432"/>
          </a:xfrm>
        </p:spPr>
        <p:txBody>
          <a:bodyPr>
            <a:noAutofit/>
          </a:bodyPr>
          <a:lstStyle/>
          <a:p>
            <a:pPr marL="0" indent="0">
              <a:buNone/>
            </a:pPr>
            <a:r>
              <a:rPr lang="en-GB" b="1" smtClean="0"/>
              <a:t>What is Reinforcement Learning?</a:t>
            </a:r>
          </a:p>
          <a:p>
            <a:pPr marL="0" indent="0">
              <a:buNone/>
            </a:pPr>
            <a:r>
              <a:rPr lang="en-GB" sz="2400" b="1"/>
              <a:t>Reinforcement learning</a:t>
            </a:r>
            <a:r>
              <a:rPr lang="en-GB" sz="2400"/>
              <a:t> (RL) is an area of </a:t>
            </a:r>
            <a:r>
              <a:rPr lang="en-GB" sz="2400" b="1"/>
              <a:t>machine learning</a:t>
            </a:r>
            <a:r>
              <a:rPr lang="en-GB" sz="2400"/>
              <a:t> concerned with how intelligent agents ought to </a:t>
            </a:r>
            <a:r>
              <a:rPr lang="en-GB" sz="2400" b="1"/>
              <a:t>take actions </a:t>
            </a:r>
            <a:r>
              <a:rPr lang="en-GB" sz="2400"/>
              <a:t>in an </a:t>
            </a:r>
            <a:r>
              <a:rPr lang="en-GB" sz="2400" b="1"/>
              <a:t>environment</a:t>
            </a:r>
            <a:r>
              <a:rPr lang="en-GB" sz="2400"/>
              <a:t> in order to maximize the notion of cumulative reward</a:t>
            </a:r>
            <a:r>
              <a:rPr lang="en-GB" sz="2400" smtClean="0"/>
              <a:t>.</a:t>
            </a:r>
            <a:endParaRPr lang="en-ID" sz="2400"/>
          </a:p>
        </p:txBody>
      </p:sp>
    </p:spTree>
    <p:extLst>
      <p:ext uri="{BB962C8B-B14F-4D97-AF65-F5344CB8AC3E}">
        <p14:creationId xmlns:p14="http://schemas.microsoft.com/office/powerpoint/2010/main" val="2942140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8276" y="1"/>
            <a:ext cx="3783724" cy="6858000"/>
          </a:xfrm>
          <a:solidFill>
            <a:srgbClr val="7030A0"/>
          </a:solidFill>
        </p:spPr>
        <p:txBody>
          <a:bodyPr/>
          <a:lstStyle/>
          <a:p>
            <a:pPr algn="ctr"/>
            <a:r>
              <a:rPr lang="en-ID" b="1" smtClean="0">
                <a:solidFill>
                  <a:schemeClr val="bg1"/>
                </a:solidFill>
              </a:rPr>
              <a:t>Reinforcement Learning</a:t>
            </a:r>
            <a:endParaRPr lang="en-ID">
              <a:solidFill>
                <a:schemeClr val="bg1"/>
              </a:solidFill>
            </a:endParaRPr>
          </a:p>
        </p:txBody>
      </p:sp>
      <p:pic>
        <p:nvPicPr>
          <p:cNvPr id="6" name="Content Placeholder 5"/>
          <p:cNvPicPr>
            <a:picLocks noGrp="1" noChangeAspect="1"/>
          </p:cNvPicPr>
          <p:nvPr>
            <p:ph idx="1"/>
          </p:nvPr>
        </p:nvPicPr>
        <p:blipFill>
          <a:blip r:embed="rId3"/>
          <a:stretch>
            <a:fillRect/>
          </a:stretch>
        </p:blipFill>
        <p:spPr>
          <a:xfrm>
            <a:off x="145961" y="827142"/>
            <a:ext cx="8150229" cy="5458043"/>
          </a:xfrm>
          <a:prstGeom prst="rect">
            <a:avLst/>
          </a:prstGeom>
        </p:spPr>
      </p:pic>
    </p:spTree>
    <p:extLst>
      <p:ext uri="{BB962C8B-B14F-4D97-AF65-F5344CB8AC3E}">
        <p14:creationId xmlns:p14="http://schemas.microsoft.com/office/powerpoint/2010/main" val="2380980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03282"/>
          </a:xfrm>
          <a:solidFill>
            <a:srgbClr val="7030A0"/>
          </a:solidFill>
          <a:ln>
            <a:noFill/>
          </a:ln>
        </p:spPr>
        <p:txBody>
          <a:bodyPr/>
          <a:lstStyle/>
          <a:p>
            <a:pPr algn="ctr"/>
            <a:r>
              <a:rPr lang="en-ID" smtClean="0">
                <a:solidFill>
                  <a:schemeClr val="bg1"/>
                </a:solidFill>
              </a:rPr>
              <a:t>Reinforcement Learning: </a:t>
            </a:r>
            <a:r>
              <a:rPr lang="en-ID" b="1" smtClean="0">
                <a:solidFill>
                  <a:schemeClr val="bg1"/>
                </a:solidFill>
              </a:rPr>
              <a:t>Breakout Game</a:t>
            </a:r>
            <a:endParaRPr lang="en-ID">
              <a:solidFill>
                <a:schemeClr val="bg1"/>
              </a:solidFill>
            </a:endParaRPr>
          </a:p>
        </p:txBody>
      </p:sp>
      <p:pic>
        <p:nvPicPr>
          <p:cNvPr id="7170" name="Picture 2" descr="Playing atari with deep reinforcement learning - 0"/>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92316" y="2412589"/>
            <a:ext cx="2537703" cy="33307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aying atari with deep reinforcement learning - 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8386" y="2412589"/>
            <a:ext cx="2537702" cy="33307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laying atari with deep reinforcement learning - 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72225" y="2406410"/>
            <a:ext cx="2542409" cy="33369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22910" y="1866972"/>
            <a:ext cx="2302552" cy="369332"/>
          </a:xfrm>
          <a:prstGeom prst="rect">
            <a:avLst/>
          </a:prstGeom>
        </p:spPr>
        <p:txBody>
          <a:bodyPr wrap="square">
            <a:spAutoFit/>
          </a:bodyPr>
          <a:lstStyle/>
          <a:p>
            <a:pPr algn="ctr"/>
            <a:r>
              <a:rPr lang="en-ID"/>
              <a:t>Initial performance</a:t>
            </a:r>
          </a:p>
        </p:txBody>
      </p:sp>
      <p:sp>
        <p:nvSpPr>
          <p:cNvPr id="5" name="Rectangle 4"/>
          <p:cNvSpPr/>
          <p:nvPr/>
        </p:nvSpPr>
        <p:spPr>
          <a:xfrm>
            <a:off x="4422481" y="1866972"/>
            <a:ext cx="2778196" cy="369332"/>
          </a:xfrm>
          <a:prstGeom prst="rect">
            <a:avLst/>
          </a:prstGeom>
        </p:spPr>
        <p:txBody>
          <a:bodyPr wrap="none">
            <a:spAutoFit/>
          </a:bodyPr>
          <a:lstStyle/>
          <a:p>
            <a:pPr algn="ctr"/>
            <a:r>
              <a:rPr lang="en-GB"/>
              <a:t>After 15 minutes of training</a:t>
            </a:r>
            <a:endParaRPr lang="en-ID"/>
          </a:p>
        </p:txBody>
      </p:sp>
      <p:sp>
        <p:nvSpPr>
          <p:cNvPr id="6" name="Rectangle 5"/>
          <p:cNvSpPr/>
          <p:nvPr/>
        </p:nvSpPr>
        <p:spPr>
          <a:xfrm>
            <a:off x="7354332" y="1866972"/>
            <a:ext cx="2778196" cy="369332"/>
          </a:xfrm>
          <a:prstGeom prst="rect">
            <a:avLst/>
          </a:prstGeom>
        </p:spPr>
        <p:txBody>
          <a:bodyPr wrap="none">
            <a:spAutoFit/>
          </a:bodyPr>
          <a:lstStyle/>
          <a:p>
            <a:pPr algn="ctr"/>
            <a:r>
              <a:rPr lang="en-GB"/>
              <a:t>After 30 minutes of training</a:t>
            </a:r>
            <a:endParaRPr lang="en-ID"/>
          </a:p>
        </p:txBody>
      </p:sp>
    </p:spTree>
    <p:extLst>
      <p:ext uri="{BB962C8B-B14F-4D97-AF65-F5344CB8AC3E}">
        <p14:creationId xmlns:p14="http://schemas.microsoft.com/office/powerpoint/2010/main" val="1603008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3075419"/>
            <a:ext cx="4425043" cy="1200329"/>
          </a:xfrm>
          <a:prstGeom prst="rect">
            <a:avLst/>
          </a:prstGeom>
          <a:noFill/>
        </p:spPr>
        <p:txBody>
          <a:bodyPr wrap="square" rtlCol="0">
            <a:spAutoFit/>
          </a:bodyPr>
          <a:lstStyle/>
          <a:p>
            <a:r>
              <a:rPr lang="en-GB" sz="7200" smtClean="0">
                <a:solidFill>
                  <a:schemeClr val="bg1"/>
                </a:solidFill>
                <a:effectLst>
                  <a:outerShdw blurRad="38100" dist="38100" dir="2700000" algn="tl">
                    <a:srgbClr val="000000">
                      <a:alpha val="43137"/>
                    </a:srgbClr>
                  </a:outerShdw>
                </a:effectLst>
                <a:latin typeface="Bebas Neue Regular" panose="00000500000000000000" pitchFamily="2" charset="0"/>
              </a:rPr>
              <a:t>SMART CITY</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513213"/>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#6</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763985" y="1855054"/>
            <a:ext cx="5818415" cy="3315432"/>
          </a:xfrm>
        </p:spPr>
        <p:txBody>
          <a:bodyPr>
            <a:noAutofit/>
          </a:bodyPr>
          <a:lstStyle/>
          <a:p>
            <a:pPr marL="0" indent="0">
              <a:buNone/>
            </a:pPr>
            <a:r>
              <a:rPr lang="en-GB" b="1" smtClean="0"/>
              <a:t>What is Smart City?</a:t>
            </a:r>
          </a:p>
          <a:p>
            <a:pPr marL="0" indent="0">
              <a:buNone/>
            </a:pPr>
            <a:r>
              <a:rPr lang="en-GB" sz="2400"/>
              <a:t>A smart city is a place with the </a:t>
            </a:r>
            <a:r>
              <a:rPr lang="en-GB" sz="2400" b="1"/>
              <a:t>integration</a:t>
            </a:r>
            <a:r>
              <a:rPr lang="en-GB" sz="2400"/>
              <a:t> of latest </a:t>
            </a:r>
            <a:r>
              <a:rPr lang="en-GB" sz="2400" b="1"/>
              <a:t>5G</a:t>
            </a:r>
            <a:r>
              <a:rPr lang="en-GB" sz="2400"/>
              <a:t>, </a:t>
            </a:r>
            <a:r>
              <a:rPr lang="en-GB" sz="2400" b="1"/>
              <a:t>Internet-of-Things (IoT)</a:t>
            </a:r>
            <a:r>
              <a:rPr lang="en-GB" sz="2400"/>
              <a:t>, and </a:t>
            </a:r>
            <a:r>
              <a:rPr lang="en-GB" sz="2400" b="1"/>
              <a:t>AI technology</a:t>
            </a:r>
            <a:r>
              <a:rPr lang="en-GB" sz="2400"/>
              <a:t>, where networks and services are more flexible, efficient, and sustainable with the use of information, digital, and telecommunication technologies to improve operations and provide an entirely new horizon of living and working environment for its </a:t>
            </a:r>
            <a:r>
              <a:rPr lang="en-GB" sz="2400" smtClean="0"/>
              <a:t>inhabitants.</a:t>
            </a:r>
            <a:endParaRPr lang="en-ID" sz="2400"/>
          </a:p>
        </p:txBody>
      </p:sp>
    </p:spTree>
    <p:extLst>
      <p:ext uri="{BB962C8B-B14F-4D97-AF65-F5344CB8AC3E}">
        <p14:creationId xmlns:p14="http://schemas.microsoft.com/office/powerpoint/2010/main" val="4281441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3075419"/>
            <a:ext cx="4425043" cy="1200329"/>
          </a:xfrm>
          <a:prstGeom prst="rect">
            <a:avLst/>
          </a:prstGeom>
          <a:noFill/>
        </p:spPr>
        <p:txBody>
          <a:bodyPr wrap="square" rtlCol="0">
            <a:spAutoFit/>
          </a:bodyPr>
          <a:lstStyle/>
          <a:p>
            <a:r>
              <a:rPr lang="en-GB" sz="7200" smtClean="0">
                <a:solidFill>
                  <a:schemeClr val="bg1"/>
                </a:solidFill>
                <a:effectLst>
                  <a:outerShdw blurRad="38100" dist="38100" dir="2700000" algn="tl">
                    <a:srgbClr val="000000">
                      <a:alpha val="43137"/>
                    </a:srgbClr>
                  </a:outerShdw>
                </a:effectLst>
                <a:latin typeface="Bebas Neue Regular" panose="00000500000000000000" pitchFamily="2" charset="0"/>
              </a:rPr>
              <a:t>SMART CITY</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513213"/>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#6</a:t>
            </a:r>
            <a:endParaRPr lang="en-ID" sz="2400">
              <a:solidFill>
                <a:schemeClr val="bg1"/>
              </a:solidFill>
              <a:effectLst>
                <a:outerShdw blurRad="50800" dist="38100" dir="2700000" algn="tl" rotWithShape="0">
                  <a:prstClr val="black">
                    <a:alpha val="40000"/>
                  </a:prstClr>
                </a:outerShdw>
              </a:effectLst>
            </a:endParaRPr>
          </a:p>
        </p:txBody>
      </p:sp>
      <p:pic>
        <p:nvPicPr>
          <p:cNvPr id="9" name="Content Placeholder 3"/>
          <p:cNvPicPr>
            <a:picLocks noChangeAspect="1"/>
          </p:cNvPicPr>
          <p:nvPr/>
        </p:nvPicPr>
        <p:blipFill>
          <a:blip r:embed="rId3"/>
          <a:stretch>
            <a:fillRect/>
          </a:stretch>
        </p:blipFill>
        <p:spPr>
          <a:xfrm>
            <a:off x="6075104" y="948856"/>
            <a:ext cx="5203575" cy="5010509"/>
          </a:xfrm>
          <a:prstGeom prst="rect">
            <a:avLst/>
          </a:prstGeom>
        </p:spPr>
      </p:pic>
      <p:sp>
        <p:nvSpPr>
          <p:cNvPr id="10" name="Rectangle 9"/>
          <p:cNvSpPr/>
          <p:nvPr/>
        </p:nvSpPr>
        <p:spPr>
          <a:xfrm>
            <a:off x="4811485" y="6077440"/>
            <a:ext cx="7173374" cy="523220"/>
          </a:xfrm>
          <a:prstGeom prst="rect">
            <a:avLst/>
          </a:prstGeom>
          <a:solidFill>
            <a:srgbClr val="FFFF00"/>
          </a:solidFill>
        </p:spPr>
        <p:txBody>
          <a:bodyPr wrap="none">
            <a:spAutoFit/>
          </a:bodyPr>
          <a:lstStyle/>
          <a:p>
            <a:r>
              <a:rPr lang="en-GB" sz="2800" smtClean="0"/>
              <a:t>The </a:t>
            </a:r>
            <a:r>
              <a:rPr lang="en-GB" sz="2800"/>
              <a:t>IoT is the technical backbone of smart </a:t>
            </a:r>
            <a:r>
              <a:rPr lang="en-GB" sz="2800" smtClean="0"/>
              <a:t>cities</a:t>
            </a:r>
            <a:endParaRPr lang="en-ID" sz="2800"/>
          </a:p>
        </p:txBody>
      </p:sp>
    </p:spTree>
    <p:extLst>
      <p:ext uri="{BB962C8B-B14F-4D97-AF65-F5344CB8AC3E}">
        <p14:creationId xmlns:p14="http://schemas.microsoft.com/office/powerpoint/2010/main" val="1433501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9173" y="515098"/>
            <a:ext cx="10750624" cy="5738558"/>
          </a:xfrm>
          <a:prstGeom prst="rect">
            <a:avLst/>
          </a:prstGeom>
          <a:ln>
            <a:solidFill>
              <a:srgbClr val="00B0F0"/>
            </a:solidFill>
          </a:ln>
        </p:spPr>
      </p:pic>
      <p:sp>
        <p:nvSpPr>
          <p:cNvPr id="3" name="TextBox 2"/>
          <p:cNvSpPr txBox="1"/>
          <p:nvPr/>
        </p:nvSpPr>
        <p:spPr>
          <a:xfrm>
            <a:off x="9478423" y="6337738"/>
            <a:ext cx="2106987" cy="369332"/>
          </a:xfrm>
          <a:prstGeom prst="rect">
            <a:avLst/>
          </a:prstGeom>
          <a:noFill/>
        </p:spPr>
        <p:txBody>
          <a:bodyPr wrap="none" rtlCol="0">
            <a:spAutoFit/>
          </a:bodyPr>
          <a:lstStyle/>
          <a:p>
            <a:r>
              <a:rPr lang="en-ID" smtClean="0"/>
              <a:t>Google Trends, 2021</a:t>
            </a:r>
            <a:endParaRPr lang="en-ID"/>
          </a:p>
        </p:txBody>
      </p:sp>
    </p:spTree>
    <p:extLst>
      <p:ext uri="{BB962C8B-B14F-4D97-AF65-F5344CB8AC3E}">
        <p14:creationId xmlns:p14="http://schemas.microsoft.com/office/powerpoint/2010/main" val="1873081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tx1"/>
          </a:solidFill>
        </p:spPr>
        <p:txBody>
          <a:bodyPr>
            <a:normAutofit/>
          </a:bodyPr>
          <a:lstStyle/>
          <a:p>
            <a:pPr algn="ctr"/>
            <a:r>
              <a:rPr lang="en-GB" b="1" smtClean="0">
                <a:solidFill>
                  <a:schemeClr val="bg1"/>
                </a:solidFill>
              </a:rPr>
              <a:t>Smart City Design Challenges</a:t>
            </a:r>
            <a:endParaRPr lang="en-ID">
              <a:solidFill>
                <a:schemeClr val="bg1"/>
              </a:solidFill>
            </a:endParaRPr>
          </a:p>
        </p:txBody>
      </p:sp>
      <p:pic>
        <p:nvPicPr>
          <p:cNvPr id="6" name="Content Placeholder 5"/>
          <p:cNvPicPr>
            <a:picLocks noGrp="1" noChangeAspect="1"/>
          </p:cNvPicPr>
          <p:nvPr>
            <p:ph idx="1"/>
          </p:nvPr>
        </p:nvPicPr>
        <p:blipFill>
          <a:blip r:embed="rId3"/>
          <a:stretch>
            <a:fillRect/>
          </a:stretch>
        </p:blipFill>
        <p:spPr>
          <a:xfrm>
            <a:off x="1092374" y="1746876"/>
            <a:ext cx="10466497" cy="4233514"/>
          </a:xfrm>
          <a:prstGeom prst="rect">
            <a:avLst/>
          </a:prstGeom>
        </p:spPr>
      </p:pic>
    </p:spTree>
    <p:extLst>
      <p:ext uri="{BB962C8B-B14F-4D97-AF65-F5344CB8AC3E}">
        <p14:creationId xmlns:p14="http://schemas.microsoft.com/office/powerpoint/2010/main" val="1723241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3075419"/>
            <a:ext cx="4425043" cy="1015663"/>
          </a:xfrm>
          <a:prstGeom prst="rect">
            <a:avLst/>
          </a:prstGeom>
          <a:noFill/>
        </p:spPr>
        <p:txBody>
          <a:bodyPr wrap="square" rtlCol="0">
            <a:spAutoFit/>
          </a:bodyPr>
          <a:lstStyle/>
          <a:p>
            <a:r>
              <a:rPr lang="en-GB" sz="6000" smtClean="0">
                <a:solidFill>
                  <a:schemeClr val="bg1"/>
                </a:solidFill>
                <a:effectLst>
                  <a:outerShdw blurRad="38100" dist="38100" dir="2700000" algn="tl">
                    <a:srgbClr val="000000">
                      <a:alpha val="43137"/>
                    </a:srgbClr>
                  </a:outerShdw>
                </a:effectLst>
                <a:latin typeface="Bebas Neue Regular" panose="00000500000000000000" pitchFamily="2" charset="0"/>
              </a:rPr>
              <a:t>SMART EDUCATION</a:t>
            </a:r>
            <a:endParaRPr lang="en-ID" sz="48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513213"/>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#7</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763985" y="1417703"/>
            <a:ext cx="5818415" cy="4037166"/>
          </a:xfrm>
        </p:spPr>
        <p:txBody>
          <a:bodyPr>
            <a:noAutofit/>
          </a:bodyPr>
          <a:lstStyle/>
          <a:p>
            <a:pPr marL="0" indent="0">
              <a:buNone/>
            </a:pPr>
            <a:r>
              <a:rPr lang="en-GB" b="1" smtClean="0"/>
              <a:t>What is Smart Education?</a:t>
            </a:r>
          </a:p>
          <a:p>
            <a:pPr marL="0" indent="0">
              <a:buNone/>
            </a:pPr>
            <a:r>
              <a:rPr lang="en-GB" sz="2400" b="1"/>
              <a:t>Intelligent education</a:t>
            </a:r>
            <a:r>
              <a:rPr lang="en-GB" sz="2400"/>
              <a:t> is a term describing education and learning in the new AI era and the digital age which has attracted the attention of many researchers. </a:t>
            </a:r>
          </a:p>
          <a:p>
            <a:pPr marL="0" indent="0">
              <a:buNone/>
            </a:pPr>
            <a:r>
              <a:rPr lang="en-GB" sz="2400" b="1"/>
              <a:t>The goal of smart education </a:t>
            </a:r>
            <a:r>
              <a:rPr lang="en-GB" sz="2400"/>
              <a:t>(and smart learning ) is to train smart learners by adopting the latest IT, communication, and AI technologies to meet the work and life needs of the twenty-first century</a:t>
            </a:r>
            <a:r>
              <a:rPr lang="en-GB" sz="2400" smtClean="0"/>
              <a:t>.</a:t>
            </a:r>
            <a:endParaRPr lang="en-GB" sz="2400"/>
          </a:p>
        </p:txBody>
      </p:sp>
    </p:spTree>
    <p:extLst>
      <p:ext uri="{BB962C8B-B14F-4D97-AF65-F5344CB8AC3E}">
        <p14:creationId xmlns:p14="http://schemas.microsoft.com/office/powerpoint/2010/main" val="3790081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2060"/>
          </a:solidFill>
        </p:spPr>
        <p:txBody>
          <a:bodyPr/>
          <a:lstStyle/>
          <a:p>
            <a:pPr algn="ctr"/>
            <a:r>
              <a:rPr lang="en-GB" b="1" smtClean="0">
                <a:solidFill>
                  <a:schemeClr val="bg1"/>
                </a:solidFill>
              </a:rPr>
              <a:t>Smart Education Framework</a:t>
            </a:r>
            <a:endParaRPr lang="en-ID">
              <a:solidFill>
                <a:schemeClr val="bg1"/>
              </a:solidFill>
            </a:endParaRPr>
          </a:p>
        </p:txBody>
      </p:sp>
      <p:pic>
        <p:nvPicPr>
          <p:cNvPr id="8194" name="Picture 2" descr="Fig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9774" y="1554053"/>
            <a:ext cx="6872452" cy="42952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23821" y="6176720"/>
            <a:ext cx="5748625" cy="369332"/>
          </a:xfrm>
          <a:prstGeom prst="rect">
            <a:avLst/>
          </a:prstGeom>
        </p:spPr>
        <p:txBody>
          <a:bodyPr wrap="none">
            <a:spAutoFit/>
          </a:bodyPr>
          <a:lstStyle/>
          <a:p>
            <a:r>
              <a:rPr lang="en-GB"/>
              <a:t>Framework of a smart learning </a:t>
            </a:r>
            <a:r>
              <a:rPr lang="en-GB" smtClean="0"/>
              <a:t>environment (Hwang, 2014)</a:t>
            </a:r>
            <a:endParaRPr lang="en-ID"/>
          </a:p>
        </p:txBody>
      </p:sp>
    </p:spTree>
    <p:extLst>
      <p:ext uri="{BB962C8B-B14F-4D97-AF65-F5344CB8AC3E}">
        <p14:creationId xmlns:p14="http://schemas.microsoft.com/office/powerpoint/2010/main" val="3237963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552203" y="2301766"/>
            <a:ext cx="5694452" cy="4004442"/>
          </a:xfrm>
          <a:prstGeom prst="rect">
            <a:avLst/>
          </a:prstGeom>
        </p:spPr>
      </p:pic>
      <p:sp>
        <p:nvSpPr>
          <p:cNvPr id="5" name="Rectangle 4"/>
          <p:cNvSpPr/>
          <p:nvPr/>
        </p:nvSpPr>
        <p:spPr>
          <a:xfrm>
            <a:off x="838200" y="1467755"/>
            <a:ext cx="10281745" cy="461665"/>
          </a:xfrm>
          <a:prstGeom prst="rect">
            <a:avLst/>
          </a:prstGeom>
        </p:spPr>
        <p:txBody>
          <a:bodyPr wrap="square">
            <a:spAutoFit/>
          </a:bodyPr>
          <a:lstStyle/>
          <a:p>
            <a:r>
              <a:rPr lang="en-GB" sz="2000" b="1"/>
              <a:t>Smart education proposed </a:t>
            </a:r>
            <a:r>
              <a:rPr lang="en-GB" sz="2000" b="1" smtClean="0"/>
              <a:t>by Kim </a:t>
            </a:r>
            <a:r>
              <a:rPr lang="en-GB" sz="2000" b="1"/>
              <a:t>et al. (2013)</a:t>
            </a:r>
            <a:r>
              <a:rPr lang="en-GB" sz="2400" b="1"/>
              <a:t> </a:t>
            </a:r>
          </a:p>
        </p:txBody>
      </p:sp>
      <p:pic>
        <p:nvPicPr>
          <p:cNvPr id="9218" name="Picture 2" descr="Fig.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251" y="2000114"/>
            <a:ext cx="4591549" cy="46077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624660" y="1515428"/>
            <a:ext cx="5032596" cy="400110"/>
          </a:xfrm>
          <a:prstGeom prst="rect">
            <a:avLst/>
          </a:prstGeom>
        </p:spPr>
        <p:txBody>
          <a:bodyPr wrap="none">
            <a:spAutoFit/>
          </a:bodyPr>
          <a:lstStyle/>
          <a:p>
            <a:r>
              <a:rPr lang="en-GB" sz="2000" b="1"/>
              <a:t>Framework of smart learning (Liu et al., 2017)</a:t>
            </a:r>
            <a:endParaRPr lang="en-ID" sz="2000" b="1"/>
          </a:p>
        </p:txBody>
      </p:sp>
      <p:sp>
        <p:nvSpPr>
          <p:cNvPr id="11" name="Title 1"/>
          <p:cNvSpPr>
            <a:spLocks noGrp="1"/>
          </p:cNvSpPr>
          <p:nvPr>
            <p:ph type="title"/>
          </p:nvPr>
        </p:nvSpPr>
        <p:spPr>
          <a:xfrm>
            <a:off x="0" y="0"/>
            <a:ext cx="12192000" cy="1325563"/>
          </a:xfrm>
          <a:solidFill>
            <a:srgbClr val="002060"/>
          </a:solidFill>
        </p:spPr>
        <p:txBody>
          <a:bodyPr/>
          <a:lstStyle/>
          <a:p>
            <a:pPr algn="ctr"/>
            <a:r>
              <a:rPr lang="en-GB" b="1" smtClean="0">
                <a:solidFill>
                  <a:schemeClr val="bg1"/>
                </a:solidFill>
              </a:rPr>
              <a:t>Smart Education Framework</a:t>
            </a:r>
            <a:endParaRPr lang="en-ID">
              <a:solidFill>
                <a:schemeClr val="bg1"/>
              </a:solidFill>
            </a:endParaRPr>
          </a:p>
        </p:txBody>
      </p:sp>
    </p:spTree>
    <p:extLst>
      <p:ext uri="{BB962C8B-B14F-4D97-AF65-F5344CB8AC3E}">
        <p14:creationId xmlns:p14="http://schemas.microsoft.com/office/powerpoint/2010/main" val="4754742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77766" y="2309100"/>
            <a:ext cx="10515600" cy="2315452"/>
          </a:xfrm>
        </p:spPr>
        <p:txBody>
          <a:bodyPr>
            <a:noAutofit/>
          </a:bodyPr>
          <a:lstStyle/>
          <a:p>
            <a:pPr marL="0" indent="0" algn="ctr">
              <a:buNone/>
            </a:pPr>
            <a:r>
              <a:rPr lang="en-GB" sz="5400">
                <a:solidFill>
                  <a:schemeClr val="bg1"/>
                </a:solidFill>
              </a:rPr>
              <a:t>How is the implementation of a </a:t>
            </a:r>
            <a:r>
              <a:rPr lang="en-GB" sz="5400" b="1">
                <a:solidFill>
                  <a:schemeClr val="bg1"/>
                </a:solidFill>
              </a:rPr>
              <a:t>smart campus </a:t>
            </a:r>
            <a:r>
              <a:rPr lang="en-GB" sz="5400">
                <a:solidFill>
                  <a:schemeClr val="bg1"/>
                </a:solidFill>
              </a:rPr>
              <a:t>in Indonesia? </a:t>
            </a:r>
            <a:r>
              <a:rPr lang="en-GB" sz="5400" smtClean="0">
                <a:solidFill>
                  <a:schemeClr val="bg1"/>
                </a:solidFill>
              </a:rPr>
              <a:t/>
            </a:r>
            <a:br>
              <a:rPr lang="en-GB" sz="5400" smtClean="0">
                <a:solidFill>
                  <a:schemeClr val="bg1"/>
                </a:solidFill>
              </a:rPr>
            </a:br>
            <a:r>
              <a:rPr lang="en-GB" sz="5400" smtClean="0">
                <a:solidFill>
                  <a:schemeClr val="bg1"/>
                </a:solidFill>
              </a:rPr>
              <a:t>Is </a:t>
            </a:r>
            <a:r>
              <a:rPr lang="en-GB" sz="5400">
                <a:solidFill>
                  <a:schemeClr val="bg1"/>
                </a:solidFill>
              </a:rPr>
              <a:t>there any?</a:t>
            </a:r>
            <a:endParaRPr lang="en-ID" sz="5400">
              <a:solidFill>
                <a:schemeClr val="bg1"/>
              </a:solidFill>
            </a:endParaRPr>
          </a:p>
        </p:txBody>
      </p:sp>
      <p:sp>
        <p:nvSpPr>
          <p:cNvPr id="5" name="8-Point Star 4"/>
          <p:cNvSpPr/>
          <p:nvPr/>
        </p:nvSpPr>
        <p:spPr>
          <a:xfrm>
            <a:off x="126123" y="5023946"/>
            <a:ext cx="1765738" cy="1671145"/>
          </a:xfrm>
          <a:prstGeom prst="star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4000" smtClean="0">
                <a:solidFill>
                  <a:srgbClr val="FF0000"/>
                </a:solidFill>
                <a:latin typeface="Bahnschrift SemiBold Condensed" panose="020B0502040204020203" pitchFamily="34" charset="0"/>
              </a:rPr>
              <a:t>QUIZ #3</a:t>
            </a:r>
            <a:endParaRPr lang="en-ID" sz="4000">
              <a:solidFill>
                <a:srgbClr val="FF0000"/>
              </a:solidFill>
              <a:latin typeface="Bahnschrift SemiBold Condensed" panose="020B0502040204020203" pitchFamily="34" charset="0"/>
            </a:endParaRPr>
          </a:p>
        </p:txBody>
      </p:sp>
    </p:spTree>
    <p:extLst>
      <p:ext uri="{BB962C8B-B14F-4D97-AF65-F5344CB8AC3E}">
        <p14:creationId xmlns:p14="http://schemas.microsoft.com/office/powerpoint/2010/main" val="3584084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3075419"/>
            <a:ext cx="4425043" cy="1938992"/>
          </a:xfrm>
          <a:prstGeom prst="rect">
            <a:avLst/>
          </a:prstGeom>
          <a:noFill/>
        </p:spPr>
        <p:txBody>
          <a:bodyPr wrap="square" rtlCol="0">
            <a:spAutoFit/>
          </a:bodyPr>
          <a:lstStyle/>
          <a:p>
            <a:r>
              <a:rPr lang="en-GB" sz="6000" smtClean="0">
                <a:solidFill>
                  <a:schemeClr val="bg1"/>
                </a:solidFill>
                <a:effectLst>
                  <a:outerShdw blurRad="38100" dist="38100" dir="2700000" algn="tl">
                    <a:srgbClr val="000000">
                      <a:alpha val="43137"/>
                    </a:srgbClr>
                  </a:outerShdw>
                </a:effectLst>
                <a:latin typeface="Bebas Neue Regular" panose="00000500000000000000" pitchFamily="2" charset="0"/>
              </a:rPr>
              <a:t>TOUCHLESS TECHNOLOGY</a:t>
            </a:r>
            <a:endParaRPr lang="en-ID" sz="48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513213"/>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#8</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848068" y="977245"/>
            <a:ext cx="5818415" cy="4037166"/>
          </a:xfrm>
        </p:spPr>
        <p:txBody>
          <a:bodyPr>
            <a:noAutofit/>
          </a:bodyPr>
          <a:lstStyle/>
          <a:p>
            <a:pPr marL="0" indent="0">
              <a:buNone/>
            </a:pPr>
            <a:r>
              <a:rPr lang="en-GB" b="1" smtClean="0"/>
              <a:t>Touchless Technology</a:t>
            </a:r>
          </a:p>
          <a:p>
            <a:pPr marL="0" indent="0">
              <a:buNone/>
            </a:pPr>
            <a:r>
              <a:rPr lang="en-GB" sz="2400"/>
              <a:t>A ‘</a:t>
            </a:r>
            <a:r>
              <a:rPr lang="en-GB" sz="2400" b="1"/>
              <a:t>no-touch touchscreen</a:t>
            </a:r>
            <a:r>
              <a:rPr lang="en-GB" sz="2400"/>
              <a:t>’ developed for use in cars could also have widespread applications in a post-COVID-19 world, by reducing the risk of transmission of pathogens on </a:t>
            </a:r>
            <a:r>
              <a:rPr lang="en-GB" sz="2400" smtClean="0"/>
              <a:t>surfaces </a:t>
            </a:r>
            <a:r>
              <a:rPr lang="en-GB" sz="2400" i="1"/>
              <a:t>(Sarah Collins, University of Cambridge)</a:t>
            </a:r>
          </a:p>
          <a:p>
            <a:pPr marL="0" indent="0">
              <a:buNone/>
            </a:pPr>
            <a:r>
              <a:rPr lang="en-GB" sz="2400"/>
              <a:t>As a result of COVID-19, customers are increasingly looking for digital, </a:t>
            </a:r>
            <a:r>
              <a:rPr lang="en-GB" sz="2400" b="1"/>
              <a:t>no-touch connections</a:t>
            </a:r>
            <a:r>
              <a:rPr lang="en-GB" sz="2400"/>
              <a:t> with organizations, given the constraints and concerns about physical interactions in a new-normal, socially distanced world. </a:t>
            </a:r>
            <a:r>
              <a:rPr lang="en-GB" sz="2400" i="1" smtClean="0"/>
              <a:t>(</a:t>
            </a:r>
            <a:r>
              <a:rPr lang="en-GB" sz="2400" i="1"/>
              <a:t>Capgemini Research Institute)</a:t>
            </a:r>
          </a:p>
        </p:txBody>
      </p:sp>
    </p:spTree>
    <p:extLst>
      <p:ext uri="{BB962C8B-B14F-4D97-AF65-F5344CB8AC3E}">
        <p14:creationId xmlns:p14="http://schemas.microsoft.com/office/powerpoint/2010/main" val="1693444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977462" y="576865"/>
            <a:ext cx="10415751" cy="5961516"/>
          </a:xfrm>
          <a:prstGeom prst="rect">
            <a:avLst/>
          </a:prstGeom>
        </p:spPr>
      </p:pic>
    </p:spTree>
    <p:extLst>
      <p:ext uri="{BB962C8B-B14F-4D97-AF65-F5344CB8AC3E}">
        <p14:creationId xmlns:p14="http://schemas.microsoft.com/office/powerpoint/2010/main" val="42655775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1745" y="823427"/>
            <a:ext cx="4860135" cy="4883690"/>
          </a:xfrm>
          <a:prstGeom prst="rect">
            <a:avLst/>
          </a:prstGeom>
        </p:spPr>
      </p:pic>
      <p:pic>
        <p:nvPicPr>
          <p:cNvPr id="7" name="Picture 6"/>
          <p:cNvPicPr>
            <a:picLocks noChangeAspect="1"/>
          </p:cNvPicPr>
          <p:nvPr/>
        </p:nvPicPr>
        <p:blipFill>
          <a:blip r:embed="rId4"/>
          <a:stretch>
            <a:fillRect/>
          </a:stretch>
        </p:blipFill>
        <p:spPr>
          <a:xfrm>
            <a:off x="4823730" y="1036793"/>
            <a:ext cx="3421263" cy="2603472"/>
          </a:xfrm>
          <a:prstGeom prst="rect">
            <a:avLst/>
          </a:prstGeom>
        </p:spPr>
      </p:pic>
      <p:pic>
        <p:nvPicPr>
          <p:cNvPr id="8" name="Picture 7"/>
          <p:cNvPicPr>
            <a:picLocks noChangeAspect="1"/>
          </p:cNvPicPr>
          <p:nvPr/>
        </p:nvPicPr>
        <p:blipFill>
          <a:blip r:embed="rId5"/>
          <a:stretch>
            <a:fillRect/>
          </a:stretch>
        </p:blipFill>
        <p:spPr>
          <a:xfrm>
            <a:off x="4823730" y="3845197"/>
            <a:ext cx="3421263" cy="1966127"/>
          </a:xfrm>
          <a:prstGeom prst="rect">
            <a:avLst/>
          </a:prstGeom>
        </p:spPr>
      </p:pic>
      <p:pic>
        <p:nvPicPr>
          <p:cNvPr id="10244" name="Picture 4" descr="https://technostalls.com/wp-content/uploads/2019/07/2-5-640x40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814" y="3897749"/>
            <a:ext cx="3501448" cy="22212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8448813" y="1036793"/>
            <a:ext cx="3624440" cy="2603472"/>
          </a:xfrm>
          <a:prstGeom prst="rect">
            <a:avLst/>
          </a:prstGeom>
        </p:spPr>
      </p:pic>
    </p:spTree>
    <p:extLst>
      <p:ext uri="{BB962C8B-B14F-4D97-AF65-F5344CB8AC3E}">
        <p14:creationId xmlns:p14="http://schemas.microsoft.com/office/powerpoint/2010/main" val="1240082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Rectangle 3"/>
          <p:cNvSpPr/>
          <p:nvPr/>
        </p:nvSpPr>
        <p:spPr>
          <a:xfrm>
            <a:off x="1744716" y="804071"/>
            <a:ext cx="8460829" cy="2123658"/>
          </a:xfrm>
          <a:prstGeom prst="rect">
            <a:avLst/>
          </a:prstGeom>
        </p:spPr>
        <p:txBody>
          <a:bodyPr wrap="square">
            <a:spAutoFit/>
          </a:bodyPr>
          <a:lstStyle/>
          <a:p>
            <a:pPr algn="ctr"/>
            <a:r>
              <a:rPr lang="en-ID" sz="4400">
                <a:solidFill>
                  <a:schemeClr val="bg1"/>
                </a:solidFill>
              </a:rPr>
              <a:t>Can you find any </a:t>
            </a:r>
            <a:r>
              <a:rPr lang="en-ID" sz="4400" smtClean="0">
                <a:solidFill>
                  <a:schemeClr val="bg1"/>
                </a:solidFill>
              </a:rPr>
              <a:t>examples/ideas </a:t>
            </a:r>
            <a:r>
              <a:rPr lang="en-ID" sz="4400">
                <a:solidFill>
                  <a:schemeClr val="bg1"/>
                </a:solidFill>
              </a:rPr>
              <a:t>of technology that might be replaced by touchless technology?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2017"/>
            <a:ext cx="7953375" cy="3295650"/>
          </a:xfrm>
          <a:prstGeom prst="rect">
            <a:avLst/>
          </a:prstGeom>
        </p:spPr>
      </p:pic>
      <p:sp>
        <p:nvSpPr>
          <p:cNvPr id="6" name="8-Point Star 5"/>
          <p:cNvSpPr/>
          <p:nvPr/>
        </p:nvSpPr>
        <p:spPr>
          <a:xfrm>
            <a:off x="94593" y="5040665"/>
            <a:ext cx="1765738" cy="1671145"/>
          </a:xfrm>
          <a:prstGeom prst="star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4000" smtClean="0">
                <a:solidFill>
                  <a:srgbClr val="FF0000"/>
                </a:solidFill>
                <a:latin typeface="Bahnschrift SemiBold Condensed" panose="020B0502040204020203" pitchFamily="34" charset="0"/>
              </a:rPr>
              <a:t>QUIZ #4</a:t>
            </a:r>
            <a:endParaRPr lang="en-ID" sz="4000">
              <a:solidFill>
                <a:srgbClr val="FF0000"/>
              </a:solidFill>
              <a:latin typeface="Bahnschrift SemiBold Condensed" panose="020B0502040204020203" pitchFamily="34" charset="0"/>
            </a:endParaRPr>
          </a:p>
        </p:txBody>
      </p:sp>
    </p:spTree>
    <p:extLst>
      <p:ext uri="{BB962C8B-B14F-4D97-AF65-F5344CB8AC3E}">
        <p14:creationId xmlns:p14="http://schemas.microsoft.com/office/powerpoint/2010/main" val="6815482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3075419"/>
            <a:ext cx="4425043" cy="3046988"/>
          </a:xfrm>
          <a:prstGeom prst="rect">
            <a:avLst/>
          </a:prstGeom>
          <a:noFill/>
        </p:spPr>
        <p:txBody>
          <a:bodyPr wrap="square" rtlCol="0">
            <a:spAutoFit/>
          </a:bodyPr>
          <a:lstStyle/>
          <a:p>
            <a:r>
              <a:rPr lang="en-GB" sz="4800">
                <a:solidFill>
                  <a:schemeClr val="bg1"/>
                </a:solidFill>
                <a:effectLst>
                  <a:outerShdw blurRad="38100" dist="38100" dir="2700000" algn="tl">
                    <a:srgbClr val="000000">
                      <a:alpha val="43137"/>
                    </a:srgbClr>
                  </a:outerShdw>
                </a:effectLst>
                <a:latin typeface="Bebas Neue Regular" panose="00000500000000000000" pitchFamily="2" charset="0"/>
              </a:rPr>
              <a:t>AI-Powered Business Processing, Forecasting, and Analysis</a:t>
            </a:r>
            <a:endParaRPr lang="en-ID" sz="4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513213"/>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#9</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848068" y="977245"/>
            <a:ext cx="5818415" cy="4037166"/>
          </a:xfrm>
        </p:spPr>
        <p:txBody>
          <a:bodyPr>
            <a:noAutofit/>
          </a:bodyPr>
          <a:lstStyle/>
          <a:p>
            <a:pPr marL="0" indent="0">
              <a:buNone/>
            </a:pPr>
            <a:r>
              <a:rPr lang="en-GB" b="1" smtClean="0"/>
              <a:t>AI-powered tools for business</a:t>
            </a:r>
          </a:p>
          <a:p>
            <a:pPr marL="0" indent="0">
              <a:buNone/>
            </a:pPr>
            <a:r>
              <a:rPr lang="en-GB" sz="2400"/>
              <a:t>AI-powered tools help in redefining business processing and functioning strategies with real-time updates. The researchers coupled hyper-automation with cognitive automation process for understanding business needs deeply. </a:t>
            </a:r>
            <a:r>
              <a:rPr lang="en-GB" sz="2400" smtClean="0"/>
              <a:t>Content </a:t>
            </a:r>
            <a:r>
              <a:rPr lang="en-GB" sz="2400"/>
              <a:t>intelligent technologies, along with AI-supportive processes, will help the digital worker to get exceptional </a:t>
            </a:r>
            <a:r>
              <a:rPr lang="en-GB" sz="2400" smtClean="0"/>
              <a:t>skills. These </a:t>
            </a:r>
            <a:r>
              <a:rPr lang="en-GB" sz="2400"/>
              <a:t>skills will help them to deal with natural language automation, judgement, creating context, reasoning, and offer data-related insights.</a:t>
            </a:r>
          </a:p>
        </p:txBody>
      </p:sp>
    </p:spTree>
    <p:extLst>
      <p:ext uri="{BB962C8B-B14F-4D97-AF65-F5344CB8AC3E}">
        <p14:creationId xmlns:p14="http://schemas.microsoft.com/office/powerpoint/2010/main" val="1069871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Rectangle 1"/>
          <p:cNvSpPr/>
          <p:nvPr/>
        </p:nvSpPr>
        <p:spPr>
          <a:xfrm>
            <a:off x="0" y="-21022"/>
            <a:ext cx="3163614" cy="68790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3600" b="1" smtClean="0"/>
              <a:t>AI Taxonomy</a:t>
            </a:r>
            <a:endParaRPr lang="en-ID" sz="3600" b="1"/>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304735" y="73235"/>
            <a:ext cx="6751409" cy="6690508"/>
          </a:xfrm>
          <a:prstGeom prst="rect">
            <a:avLst/>
          </a:prstGeom>
        </p:spPr>
      </p:pic>
      <p:sp>
        <p:nvSpPr>
          <p:cNvPr id="4" name="Rectangle 3"/>
          <p:cNvSpPr/>
          <p:nvPr/>
        </p:nvSpPr>
        <p:spPr>
          <a:xfrm>
            <a:off x="9938657" y="5936108"/>
            <a:ext cx="1600199" cy="646331"/>
          </a:xfrm>
          <a:prstGeom prst="rect">
            <a:avLst/>
          </a:prstGeom>
        </p:spPr>
        <p:txBody>
          <a:bodyPr wrap="square">
            <a:spAutoFit/>
          </a:bodyPr>
          <a:lstStyle/>
          <a:p>
            <a:r>
              <a:rPr lang="en-ID" sz="1200" smtClean="0"/>
              <a:t>Source: </a:t>
            </a:r>
            <a:r>
              <a:rPr lang="en-ID" sz="1200"/>
              <a:t>Capgemini Technology, Innovation &amp; </a:t>
            </a:r>
            <a:r>
              <a:rPr lang="en-ID" sz="1200" smtClean="0"/>
              <a:t>Ventures</a:t>
            </a:r>
            <a:endParaRPr lang="en-ID" sz="1200"/>
          </a:p>
        </p:txBody>
      </p:sp>
    </p:spTree>
    <p:extLst>
      <p:ext uri="{BB962C8B-B14F-4D97-AF65-F5344CB8AC3E}">
        <p14:creationId xmlns:p14="http://schemas.microsoft.com/office/powerpoint/2010/main" val="2652221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48662" y="436379"/>
            <a:ext cx="8296711" cy="6122075"/>
          </a:xfrm>
          <a:prstGeom prst="rect">
            <a:avLst/>
          </a:prstGeom>
        </p:spPr>
      </p:pic>
    </p:spTree>
    <p:extLst>
      <p:ext uri="{BB962C8B-B14F-4D97-AF65-F5344CB8AC3E}">
        <p14:creationId xmlns:p14="http://schemas.microsoft.com/office/powerpoint/2010/main" val="32038805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3075419"/>
            <a:ext cx="4425043" cy="1107996"/>
          </a:xfrm>
          <a:prstGeom prst="rect">
            <a:avLst/>
          </a:prstGeom>
          <a:noFill/>
        </p:spPr>
        <p:txBody>
          <a:bodyPr wrap="square" rtlCol="0">
            <a:spAutoFit/>
          </a:bodyPr>
          <a:lstStyle/>
          <a:p>
            <a:r>
              <a:rPr lang="en-GB" sz="6600" smtClean="0">
                <a:solidFill>
                  <a:schemeClr val="bg1"/>
                </a:solidFill>
                <a:effectLst>
                  <a:outerShdw blurRad="38100" dist="38100" dir="2700000" algn="tl">
                    <a:srgbClr val="000000">
                      <a:alpha val="43137"/>
                    </a:srgbClr>
                  </a:outerShdw>
                </a:effectLst>
                <a:latin typeface="Bebas Neue Regular" panose="00000500000000000000" pitchFamily="2" charset="0"/>
              </a:rPr>
              <a:t>Quantum AI</a:t>
            </a:r>
            <a:endParaRPr lang="en-ID" sz="54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513213"/>
            <a:ext cx="2412840"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#10</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848068" y="977245"/>
            <a:ext cx="5818415" cy="4037166"/>
          </a:xfrm>
        </p:spPr>
        <p:txBody>
          <a:bodyPr>
            <a:noAutofit/>
          </a:bodyPr>
          <a:lstStyle/>
          <a:p>
            <a:pPr marL="0" indent="0">
              <a:buNone/>
            </a:pPr>
            <a:r>
              <a:rPr lang="en-GB" b="1" smtClean="0"/>
              <a:t>What is Quantum AI?</a:t>
            </a:r>
          </a:p>
          <a:p>
            <a:pPr marL="0" indent="0">
              <a:buNone/>
            </a:pPr>
            <a:r>
              <a:rPr lang="en-GB" sz="2400"/>
              <a:t>Quantum artificial intelligence (QAI) is an interdisciplinary field that focuses on building quantum algorithms for improving computational tasks within artificial intelligence, including sub-fields like machine </a:t>
            </a:r>
            <a:r>
              <a:rPr lang="en-GB" sz="2400" smtClean="0"/>
              <a:t>learning </a:t>
            </a:r>
            <a:r>
              <a:rPr lang="en-GB" sz="2400" i="1"/>
              <a:t>(Wikipedia</a:t>
            </a:r>
            <a:r>
              <a:rPr lang="en-GB" sz="2400" i="1" smtClean="0"/>
              <a:t>)</a:t>
            </a:r>
            <a:r>
              <a:rPr lang="en-GB" sz="2400" smtClean="0"/>
              <a:t>.</a:t>
            </a:r>
            <a:endParaRPr lang="en-GB" sz="2400"/>
          </a:p>
        </p:txBody>
      </p:sp>
    </p:spTree>
    <p:extLst>
      <p:ext uri="{BB962C8B-B14F-4D97-AF65-F5344CB8AC3E}">
        <p14:creationId xmlns:p14="http://schemas.microsoft.com/office/powerpoint/2010/main" val="2710639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FF0000"/>
          </a:solidFill>
        </p:spPr>
        <p:txBody>
          <a:bodyPr/>
          <a:lstStyle/>
          <a:p>
            <a:pPr algn="ctr"/>
            <a:r>
              <a:rPr lang="en-ID" b="1" smtClean="0">
                <a:solidFill>
                  <a:schemeClr val="bg1"/>
                </a:solidFill>
              </a:rPr>
              <a:t>Quantum </a:t>
            </a:r>
            <a:r>
              <a:rPr lang="en-ID" b="1">
                <a:solidFill>
                  <a:schemeClr val="bg1"/>
                </a:solidFill>
              </a:rPr>
              <a:t>AI</a:t>
            </a:r>
            <a:endParaRPr lang="en-ID">
              <a:solidFill>
                <a:schemeClr val="bg1"/>
              </a:solidFill>
            </a:endParaRPr>
          </a:p>
        </p:txBody>
      </p:sp>
      <p:sp>
        <p:nvSpPr>
          <p:cNvPr id="3" name="Content Placeholder 2"/>
          <p:cNvSpPr>
            <a:spLocks noGrp="1"/>
          </p:cNvSpPr>
          <p:nvPr>
            <p:ph idx="1"/>
          </p:nvPr>
        </p:nvSpPr>
        <p:spPr/>
        <p:txBody>
          <a:bodyPr/>
          <a:lstStyle/>
          <a:p>
            <a:pPr marL="0" indent="0">
              <a:buNone/>
            </a:pPr>
            <a:r>
              <a:rPr lang="en-GB" smtClean="0"/>
              <a:t>Advanced </a:t>
            </a:r>
            <a:r>
              <a:rPr lang="en-GB"/>
              <a:t>businesses will start using quantum supremacy to quantify the Qubits for use in supercomputers. Quantum computers solve problems at a faster rate than classic computers do because of quantum bits. Moreover, they help in analyzing data and then predict several unique patterns.</a:t>
            </a:r>
            <a:endParaRPr lang="en-ID"/>
          </a:p>
        </p:txBody>
      </p:sp>
      <p:pic>
        <p:nvPicPr>
          <p:cNvPr id="7" name="Picture 6"/>
          <p:cNvPicPr>
            <a:picLocks noChangeAspect="1"/>
          </p:cNvPicPr>
          <p:nvPr/>
        </p:nvPicPr>
        <p:blipFill>
          <a:blip r:embed="rId3"/>
          <a:stretch>
            <a:fillRect/>
          </a:stretch>
        </p:blipFill>
        <p:spPr>
          <a:xfrm>
            <a:off x="1124686" y="4584843"/>
            <a:ext cx="5423179" cy="850944"/>
          </a:xfrm>
          <a:prstGeom prst="rect">
            <a:avLst/>
          </a:prstGeom>
          <a:ln>
            <a:solidFill>
              <a:schemeClr val="tx1">
                <a:lumMod val="65000"/>
                <a:lumOff val="35000"/>
              </a:schemeClr>
            </a:solidFill>
          </a:ln>
        </p:spPr>
      </p:pic>
      <p:sp>
        <p:nvSpPr>
          <p:cNvPr id="8" name="Rectangle 7"/>
          <p:cNvSpPr/>
          <p:nvPr/>
        </p:nvSpPr>
        <p:spPr>
          <a:xfrm>
            <a:off x="6834351" y="4427188"/>
            <a:ext cx="4183325" cy="523220"/>
          </a:xfrm>
          <a:prstGeom prst="rect">
            <a:avLst/>
          </a:prstGeom>
        </p:spPr>
        <p:txBody>
          <a:bodyPr wrap="none">
            <a:spAutoFit/>
          </a:bodyPr>
          <a:lstStyle/>
          <a:p>
            <a:r>
              <a:rPr lang="en-ID" sz="2800">
                <a:hlinkClick r:id="rId4"/>
              </a:rPr>
              <a:t>https://quantumai.google</a:t>
            </a:r>
            <a:r>
              <a:rPr lang="en-ID" sz="2800" smtClean="0">
                <a:hlinkClick r:id="rId4"/>
              </a:rPr>
              <a:t>/</a:t>
            </a:r>
            <a:r>
              <a:rPr lang="en-ID" sz="2800" smtClean="0"/>
              <a:t> </a:t>
            </a:r>
            <a:endParaRPr lang="en-ID" sz="2800"/>
          </a:p>
        </p:txBody>
      </p:sp>
      <p:sp>
        <p:nvSpPr>
          <p:cNvPr id="9" name="Rectangle 8"/>
          <p:cNvSpPr/>
          <p:nvPr/>
        </p:nvSpPr>
        <p:spPr>
          <a:xfrm>
            <a:off x="6834351" y="4880730"/>
            <a:ext cx="5096780" cy="523220"/>
          </a:xfrm>
          <a:prstGeom prst="rect">
            <a:avLst/>
          </a:prstGeom>
        </p:spPr>
        <p:txBody>
          <a:bodyPr wrap="none">
            <a:spAutoFit/>
          </a:bodyPr>
          <a:lstStyle/>
          <a:p>
            <a:r>
              <a:rPr lang="en-ID" sz="2800">
                <a:hlinkClick r:id="rId5"/>
              </a:rPr>
              <a:t>https://ibm-q4ai.mybluemix.net</a:t>
            </a:r>
            <a:r>
              <a:rPr lang="en-ID" sz="2800" smtClean="0">
                <a:hlinkClick r:id="rId5"/>
              </a:rPr>
              <a:t>/</a:t>
            </a:r>
            <a:r>
              <a:rPr lang="en-ID" sz="2800" smtClean="0"/>
              <a:t> </a:t>
            </a:r>
            <a:endParaRPr lang="en-ID" sz="2800"/>
          </a:p>
        </p:txBody>
      </p:sp>
    </p:spTree>
    <p:extLst>
      <p:ext uri="{BB962C8B-B14F-4D97-AF65-F5344CB8AC3E}">
        <p14:creationId xmlns:p14="http://schemas.microsoft.com/office/powerpoint/2010/main" val="1848278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 robot head and a human head with foreheads touc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57048"/>
            <a:ext cx="12192000" cy="954107"/>
          </a:xfrm>
          <a:prstGeom prst="rect">
            <a:avLst/>
          </a:prstGeom>
          <a:solidFill>
            <a:schemeClr val="accent1">
              <a:lumMod val="50000"/>
              <a:alpha val="63000"/>
            </a:schemeClr>
          </a:solidFill>
          <a:effectLst/>
        </p:spPr>
        <p:txBody>
          <a:bodyPr wrap="square" rtlCol="0">
            <a:spAutoFit/>
          </a:bodyPr>
          <a:lstStyle/>
          <a:p>
            <a:pPr algn="ctr"/>
            <a:r>
              <a:rPr lang="en-ID" sz="2800" smtClean="0">
                <a:solidFill>
                  <a:schemeClr val="bg1"/>
                </a:solidFill>
              </a:rPr>
              <a:t>In Your Opinion, </a:t>
            </a:r>
            <a:r>
              <a:rPr lang="en-GB" sz="2800" smtClean="0">
                <a:solidFill>
                  <a:schemeClr val="bg1"/>
                </a:solidFill>
              </a:rPr>
              <a:t>will </a:t>
            </a:r>
            <a:r>
              <a:rPr lang="en-GB" sz="2800">
                <a:solidFill>
                  <a:schemeClr val="bg1"/>
                </a:solidFill>
              </a:rPr>
              <a:t>AI one day equal or surpass human intelligence? </a:t>
            </a:r>
            <a:r>
              <a:rPr lang="en-GB" sz="2800" smtClean="0">
                <a:solidFill>
                  <a:schemeClr val="bg1"/>
                </a:solidFill>
              </a:rPr>
              <a:t/>
            </a:r>
            <a:br>
              <a:rPr lang="en-GB" sz="2800" smtClean="0">
                <a:solidFill>
                  <a:schemeClr val="bg1"/>
                </a:solidFill>
              </a:rPr>
            </a:br>
            <a:r>
              <a:rPr lang="en-GB" sz="2800" smtClean="0">
                <a:solidFill>
                  <a:schemeClr val="bg1"/>
                </a:solidFill>
              </a:rPr>
              <a:t>Should </a:t>
            </a:r>
            <a:r>
              <a:rPr lang="en-GB" sz="2800">
                <a:solidFill>
                  <a:schemeClr val="bg1"/>
                </a:solidFill>
              </a:rPr>
              <a:t>there be rules or laws limiting the development of AI?</a:t>
            </a:r>
            <a:endParaRPr lang="en-ID" sz="2800">
              <a:solidFill>
                <a:schemeClr val="bg1"/>
              </a:solidFill>
            </a:endParaRPr>
          </a:p>
        </p:txBody>
      </p:sp>
      <p:sp>
        <p:nvSpPr>
          <p:cNvPr id="6" name="8-Point Star 5"/>
          <p:cNvSpPr/>
          <p:nvPr/>
        </p:nvSpPr>
        <p:spPr>
          <a:xfrm>
            <a:off x="94593" y="5040665"/>
            <a:ext cx="1765738" cy="1671145"/>
          </a:xfrm>
          <a:prstGeom prst="star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4000" smtClean="0">
                <a:solidFill>
                  <a:srgbClr val="FF0000"/>
                </a:solidFill>
                <a:latin typeface="Bahnschrift SemiBold Condensed" panose="020B0502040204020203" pitchFamily="34" charset="0"/>
              </a:rPr>
              <a:t>QUIZ #5</a:t>
            </a:r>
            <a:endParaRPr lang="en-ID" sz="4000">
              <a:solidFill>
                <a:srgbClr val="FF0000"/>
              </a:solidFill>
              <a:latin typeface="Bahnschrift SemiBold Condensed" panose="020B0502040204020203" pitchFamily="34" charset="0"/>
            </a:endParaRPr>
          </a:p>
        </p:txBody>
      </p:sp>
    </p:spTree>
    <p:extLst>
      <p:ext uri="{BB962C8B-B14F-4D97-AF65-F5344CB8AC3E}">
        <p14:creationId xmlns:p14="http://schemas.microsoft.com/office/powerpoint/2010/main" val="29428304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D" b="1" smtClean="0"/>
              <a:t>Books and References</a:t>
            </a:r>
            <a:endParaRPr lang="en-ID" b="1"/>
          </a:p>
        </p:txBody>
      </p:sp>
      <p:pic>
        <p:nvPicPr>
          <p:cNvPr id="9218" name="Picture 2" descr="Book cover Artificial Intelligence In Daily Lif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05807" y="1890074"/>
            <a:ext cx="1928895" cy="2903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 name="Picture 2" descr="Book cover Machine Learning and AI for Healthcare: Big Data for Improved Health Outco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906" y="1890074"/>
            <a:ext cx="1920360" cy="2903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6" name="Picture 2" descr="Book cover Artificial Intelligence: A Modern Approach, 3rd Edi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93" y="1890074"/>
            <a:ext cx="2248711" cy="2903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descr="https://media.springernature.com/w306/springer-static/cover/book/978-1-84628-253-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9470" y="1890074"/>
            <a:ext cx="1882042" cy="2903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 name="Picture 2"/>
          <p:cNvPicPr>
            <a:picLocks noChangeAspect="1"/>
          </p:cNvPicPr>
          <p:nvPr/>
        </p:nvPicPr>
        <p:blipFill>
          <a:blip r:embed="rId7"/>
          <a:stretch>
            <a:fillRect/>
          </a:stretch>
        </p:blipFill>
        <p:spPr>
          <a:xfrm>
            <a:off x="9593717" y="1890074"/>
            <a:ext cx="2150384" cy="2903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03084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2544"/>
          </a:xfrm>
        </p:spPr>
        <p:txBody>
          <a:bodyPr/>
          <a:lstStyle/>
          <a:p>
            <a:r>
              <a:rPr lang="en-ID" smtClean="0"/>
              <a:t>References</a:t>
            </a:r>
            <a:endParaRPr lang="en-ID"/>
          </a:p>
        </p:txBody>
      </p:sp>
      <p:sp>
        <p:nvSpPr>
          <p:cNvPr id="3" name="Content Placeholder 2"/>
          <p:cNvSpPr>
            <a:spLocks noGrp="1"/>
          </p:cNvSpPr>
          <p:nvPr>
            <p:ph idx="1"/>
          </p:nvPr>
        </p:nvSpPr>
        <p:spPr>
          <a:xfrm>
            <a:off x="838200" y="1082566"/>
            <a:ext cx="10515600" cy="5496909"/>
          </a:xfrm>
        </p:spPr>
        <p:txBody>
          <a:bodyPr>
            <a:normAutofit fontScale="62500" lnSpcReduction="20000"/>
          </a:bodyPr>
          <a:lstStyle/>
          <a:p>
            <a:r>
              <a:rPr lang="en-ID">
                <a:hlinkClick r:id="rId3"/>
              </a:rPr>
              <a:t>https://thinkml.ai/top-10-ai-trends-to-watch-in-2021/</a:t>
            </a:r>
          </a:p>
          <a:p>
            <a:r>
              <a:rPr lang="en-ID" smtClean="0">
                <a:hlinkClick r:id="rId3"/>
              </a:rPr>
              <a:t>https</a:t>
            </a:r>
            <a:r>
              <a:rPr lang="en-ID">
                <a:hlinkClick r:id="rId3"/>
              </a:rPr>
              <a:t>://</a:t>
            </a:r>
            <a:r>
              <a:rPr lang="en-ID" smtClean="0">
                <a:hlinkClick r:id="rId3"/>
              </a:rPr>
              <a:t>www.researchgate.net/figure/AN-OVerVieW-OF-NOTABLe-APPrOACHeS-AND-DiSCiPLiNeS-iN-Ai-AND-MACHiNe-LeArNiNg-101_fig5_316983844</a:t>
            </a:r>
            <a:r>
              <a:rPr lang="en-ID" smtClean="0"/>
              <a:t> </a:t>
            </a:r>
            <a:endParaRPr lang="en-ID"/>
          </a:p>
          <a:p>
            <a:r>
              <a:rPr lang="en-ID" smtClean="0">
                <a:hlinkClick r:id="rId4"/>
              </a:rPr>
              <a:t>https</a:t>
            </a:r>
            <a:r>
              <a:rPr lang="en-ID">
                <a:hlinkClick r:id="rId4"/>
              </a:rPr>
              <a:t>://</a:t>
            </a:r>
            <a:r>
              <a:rPr lang="en-ID" smtClean="0">
                <a:hlinkClick r:id="rId4"/>
              </a:rPr>
              <a:t>www.abeam.com/id/en/service_line/RPA</a:t>
            </a:r>
            <a:r>
              <a:rPr lang="en-ID" smtClean="0"/>
              <a:t> </a:t>
            </a:r>
            <a:endParaRPr lang="en-ID"/>
          </a:p>
          <a:p>
            <a:r>
              <a:rPr lang="en-ID">
                <a:hlinkClick r:id="rId5"/>
              </a:rPr>
              <a:t>https://</a:t>
            </a:r>
            <a:r>
              <a:rPr lang="en-ID" smtClean="0">
                <a:hlinkClick r:id="rId5"/>
              </a:rPr>
              <a:t>www.latimes.com/science/sciencenow/la-sci-sn-wearable-sweat-sensor-20190128-story.html</a:t>
            </a:r>
            <a:r>
              <a:rPr lang="en-ID" smtClean="0"/>
              <a:t> </a:t>
            </a:r>
            <a:endParaRPr lang="en-ID"/>
          </a:p>
          <a:p>
            <a:r>
              <a:rPr lang="en-ID">
                <a:hlinkClick r:id="rId6"/>
              </a:rPr>
              <a:t>https://www.ncbi.nlm.nih.gov/pmc/articles/PMC4455232</a:t>
            </a:r>
            <a:r>
              <a:rPr lang="en-ID" smtClean="0">
                <a:hlinkClick r:id="rId6"/>
              </a:rPr>
              <a:t>/</a:t>
            </a:r>
            <a:r>
              <a:rPr lang="en-ID" smtClean="0"/>
              <a:t> </a:t>
            </a:r>
          </a:p>
          <a:p>
            <a:r>
              <a:rPr lang="en-ID">
                <a:hlinkClick r:id="rId7"/>
              </a:rPr>
              <a:t>https://</a:t>
            </a:r>
            <a:r>
              <a:rPr lang="en-ID" smtClean="0">
                <a:hlinkClick r:id="rId7"/>
              </a:rPr>
              <a:t>towardsdatascience.com/ai-and-machine-learning-in-cyber-security-d6fbee480af0</a:t>
            </a:r>
            <a:r>
              <a:rPr lang="en-ID" smtClean="0"/>
              <a:t> </a:t>
            </a:r>
            <a:endParaRPr lang="en-ID"/>
          </a:p>
          <a:p>
            <a:r>
              <a:rPr lang="en-ID">
                <a:hlinkClick r:id="rId8"/>
              </a:rPr>
              <a:t>https://</a:t>
            </a:r>
            <a:r>
              <a:rPr lang="en-ID" smtClean="0">
                <a:hlinkClick r:id="rId8"/>
              </a:rPr>
              <a:t>www.mitre.org/sites/default/files/pdf/bloedorn_datamining.pdf</a:t>
            </a:r>
            <a:r>
              <a:rPr lang="en-ID" smtClean="0"/>
              <a:t> </a:t>
            </a:r>
            <a:endParaRPr lang="en-ID"/>
          </a:p>
          <a:p>
            <a:r>
              <a:rPr lang="en-ID">
                <a:hlinkClick r:id="rId9"/>
              </a:rPr>
              <a:t>https://helloyubo.com/how-does-nlp-work-a-detailed-guide-to-make-an-nlp-pipeline</a:t>
            </a:r>
            <a:r>
              <a:rPr lang="en-ID" smtClean="0">
                <a:hlinkClick r:id="rId9"/>
              </a:rPr>
              <a:t>/</a:t>
            </a:r>
            <a:r>
              <a:rPr lang="en-ID" smtClean="0"/>
              <a:t> </a:t>
            </a:r>
            <a:endParaRPr lang="en-ID"/>
          </a:p>
          <a:p>
            <a:r>
              <a:rPr lang="en-ID">
                <a:hlinkClick r:id="rId10"/>
              </a:rPr>
              <a:t>https://deepsense.ai/what-is-reinforcement-learning-the-complete-guide</a:t>
            </a:r>
            <a:r>
              <a:rPr lang="en-ID" smtClean="0">
                <a:hlinkClick r:id="rId10"/>
              </a:rPr>
              <a:t>/</a:t>
            </a:r>
            <a:r>
              <a:rPr lang="en-ID" smtClean="0"/>
              <a:t> </a:t>
            </a:r>
            <a:endParaRPr lang="en-ID"/>
          </a:p>
          <a:p>
            <a:r>
              <a:rPr lang="en-ID">
                <a:hlinkClick r:id="rId11"/>
              </a:rPr>
              <a:t>https://</a:t>
            </a:r>
            <a:r>
              <a:rPr lang="en-ID" smtClean="0">
                <a:hlinkClick r:id="rId11"/>
              </a:rPr>
              <a:t>ieeexplore.ieee.org/document/7539244</a:t>
            </a:r>
            <a:r>
              <a:rPr lang="en-ID" smtClean="0"/>
              <a:t> </a:t>
            </a:r>
            <a:endParaRPr lang="en-ID"/>
          </a:p>
          <a:p>
            <a:r>
              <a:rPr lang="en-ID">
                <a:hlinkClick r:id="rId12"/>
              </a:rPr>
              <a:t>https://</a:t>
            </a:r>
            <a:r>
              <a:rPr lang="en-ID" smtClean="0">
                <a:hlinkClick r:id="rId12"/>
              </a:rPr>
              <a:t>link.springer.com/article/10.1186/s40561-014-0004-5</a:t>
            </a:r>
            <a:r>
              <a:rPr lang="en-ID" smtClean="0"/>
              <a:t> </a:t>
            </a:r>
            <a:endParaRPr lang="en-ID"/>
          </a:p>
          <a:p>
            <a:r>
              <a:rPr lang="en-ID">
                <a:hlinkClick r:id="rId13"/>
              </a:rPr>
              <a:t>https://</a:t>
            </a:r>
            <a:r>
              <a:rPr lang="en-ID" smtClean="0">
                <a:hlinkClick r:id="rId13"/>
              </a:rPr>
              <a:t>link.springer.com/chapter/10.1007/978-3-642-37285-8_18</a:t>
            </a:r>
            <a:r>
              <a:rPr lang="en-ID" smtClean="0"/>
              <a:t> </a:t>
            </a:r>
            <a:endParaRPr lang="en-ID"/>
          </a:p>
          <a:p>
            <a:r>
              <a:rPr lang="en-ID">
                <a:hlinkClick r:id="rId14"/>
              </a:rPr>
              <a:t>https://</a:t>
            </a:r>
            <a:r>
              <a:rPr lang="en-ID" smtClean="0">
                <a:hlinkClick r:id="rId14"/>
              </a:rPr>
              <a:t>link.springer.com/article/10.1186/s40561-018-0052-3#Abs1</a:t>
            </a:r>
            <a:r>
              <a:rPr lang="en-ID" smtClean="0"/>
              <a:t> </a:t>
            </a:r>
            <a:endParaRPr lang="en-ID"/>
          </a:p>
          <a:p>
            <a:r>
              <a:rPr lang="en-ID">
                <a:hlinkClick r:id="rId15"/>
              </a:rPr>
              <a:t>https://</a:t>
            </a:r>
            <a:r>
              <a:rPr lang="en-ID" smtClean="0">
                <a:hlinkClick r:id="rId15"/>
              </a:rPr>
              <a:t>www.cam.ac.uk/research/news/ai-based-no-touch-touchscreen-could-reduce-risk-of-pathogen-spread-from-surfaces</a:t>
            </a:r>
            <a:r>
              <a:rPr lang="en-ID" smtClean="0"/>
              <a:t>   </a:t>
            </a:r>
            <a:endParaRPr lang="en-ID"/>
          </a:p>
          <a:p>
            <a:r>
              <a:rPr lang="en-ID">
                <a:hlinkClick r:id="rId16"/>
              </a:rPr>
              <a:t>https://</a:t>
            </a:r>
            <a:r>
              <a:rPr lang="en-ID" smtClean="0">
                <a:hlinkClick r:id="rId16"/>
              </a:rPr>
              <a:t>www.capgemini.com/wp-content/uploads/2020/07/AI-in-CX_CRI-Report_16072020_V4.pdf</a:t>
            </a:r>
            <a:endParaRPr lang="en-ID" smtClean="0"/>
          </a:p>
          <a:p>
            <a:r>
              <a:rPr lang="en-ID">
                <a:hlinkClick r:id="rId17"/>
              </a:rPr>
              <a:t>https://quantumai.google</a:t>
            </a:r>
            <a:r>
              <a:rPr lang="en-ID" smtClean="0">
                <a:hlinkClick r:id="rId17"/>
              </a:rPr>
              <a:t>/</a:t>
            </a:r>
            <a:r>
              <a:rPr lang="en-ID" smtClean="0"/>
              <a:t> </a:t>
            </a:r>
            <a:endParaRPr lang="en-ID"/>
          </a:p>
        </p:txBody>
      </p:sp>
    </p:spTree>
    <p:extLst>
      <p:ext uri="{BB962C8B-B14F-4D97-AF65-F5344CB8AC3E}">
        <p14:creationId xmlns:p14="http://schemas.microsoft.com/office/powerpoint/2010/main" val="196242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011917"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p:cNvSpPr txBox="1"/>
          <p:nvPr/>
        </p:nvSpPr>
        <p:spPr>
          <a:xfrm>
            <a:off x="499030" y="2551837"/>
            <a:ext cx="5013856" cy="1754326"/>
          </a:xfrm>
          <a:prstGeom prst="rect">
            <a:avLst/>
          </a:prstGeom>
          <a:noFill/>
        </p:spPr>
        <p:txBody>
          <a:bodyPr wrap="square" rtlCol="0">
            <a:spAutoFit/>
          </a:bodyPr>
          <a:lstStyle/>
          <a:p>
            <a:pPr algn="ctr"/>
            <a:r>
              <a:rPr lang="en-ID" sz="6000" smtClean="0">
                <a:solidFill>
                  <a:schemeClr val="bg1"/>
                </a:solidFill>
                <a:latin typeface="Bebas Neue Regular" panose="00000500000000000000" pitchFamily="2" charset="0"/>
              </a:rPr>
              <a:t>INGIN BELAJAR</a:t>
            </a:r>
          </a:p>
          <a:p>
            <a:pPr algn="ctr"/>
            <a:r>
              <a:rPr lang="en-ID" sz="4800" smtClean="0">
                <a:solidFill>
                  <a:schemeClr val="bg1"/>
                </a:solidFill>
                <a:latin typeface="Bebas Neue Bold" panose="020B0606020202050201" pitchFamily="34" charset="0"/>
              </a:rPr>
              <a:t>Artificial Intelligence?</a:t>
            </a:r>
            <a:endParaRPr lang="en-ID" sz="4800">
              <a:solidFill>
                <a:schemeClr val="bg1"/>
              </a:solidFill>
              <a:latin typeface="Bebas Neue Bold" panose="020B0606020202050201" pitchFamily="34" charset="0"/>
            </a:endParaRPr>
          </a:p>
        </p:txBody>
      </p:sp>
      <p:pic>
        <p:nvPicPr>
          <p:cNvPr id="5" name="Picture 2" descr="https://www.budiluhur.ac.id/wp-content/uploads/2020/03/Logo-Universitas-Budi-Luhur-Horizont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3820" y="481184"/>
            <a:ext cx="4403573" cy="11011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42495" y="1880622"/>
            <a:ext cx="4403573" cy="578882"/>
          </a:xfrm>
          <a:prstGeom prst="roundRect">
            <a:avLst/>
          </a:prstGeom>
          <a:solidFill>
            <a:srgbClr val="0070C0"/>
          </a:solidFill>
        </p:spPr>
        <p:txBody>
          <a:bodyPr wrap="square" rtlCol="0">
            <a:spAutoFit/>
          </a:bodyPr>
          <a:lstStyle/>
          <a:p>
            <a:r>
              <a:rPr lang="en-ID" sz="2800" smtClean="0">
                <a:solidFill>
                  <a:schemeClr val="bg1"/>
                </a:solidFill>
              </a:rPr>
              <a:t>S1 Teknik Informatika</a:t>
            </a:r>
            <a:endParaRPr lang="en-ID" sz="2800">
              <a:solidFill>
                <a:schemeClr val="bg1"/>
              </a:solidFill>
            </a:endParaRPr>
          </a:p>
        </p:txBody>
      </p:sp>
      <p:sp>
        <p:nvSpPr>
          <p:cNvPr id="6" name="TextBox 5"/>
          <p:cNvSpPr txBox="1"/>
          <p:nvPr/>
        </p:nvSpPr>
        <p:spPr>
          <a:xfrm>
            <a:off x="6763797" y="2551837"/>
            <a:ext cx="3157852" cy="1569660"/>
          </a:xfrm>
          <a:prstGeom prst="rect">
            <a:avLst/>
          </a:prstGeom>
          <a:noFill/>
        </p:spPr>
        <p:txBody>
          <a:bodyPr wrap="none" rtlCol="0">
            <a:spAutoFit/>
          </a:bodyPr>
          <a:lstStyle/>
          <a:p>
            <a:r>
              <a:rPr lang="en-ID" sz="2400" smtClean="0"/>
              <a:t>Peminatan:</a:t>
            </a:r>
          </a:p>
          <a:p>
            <a:pPr marL="342900" indent="-342900">
              <a:buFont typeface="+mj-lt"/>
              <a:buAutoNum type="arabicPeriod"/>
            </a:pPr>
            <a:r>
              <a:rPr lang="en-ID" sz="2400" smtClean="0"/>
              <a:t>Programming Expert</a:t>
            </a:r>
          </a:p>
          <a:p>
            <a:pPr marL="342900" indent="-342900">
              <a:buFont typeface="+mj-lt"/>
              <a:buAutoNum type="arabicPeriod"/>
            </a:pPr>
            <a:r>
              <a:rPr lang="en-ID" sz="2400" smtClean="0"/>
              <a:t>Cyber Security</a:t>
            </a:r>
          </a:p>
          <a:p>
            <a:pPr marL="342900" indent="-342900">
              <a:buFont typeface="+mj-lt"/>
              <a:buAutoNum type="arabicPeriod"/>
            </a:pPr>
            <a:r>
              <a:rPr lang="en-ID" sz="2400" b="1" smtClean="0"/>
              <a:t>Artificial Intelligence</a:t>
            </a:r>
            <a:endParaRPr lang="en-ID" sz="2400" b="1"/>
          </a:p>
        </p:txBody>
      </p:sp>
      <p:sp>
        <p:nvSpPr>
          <p:cNvPr id="8" name="TextBox 7"/>
          <p:cNvSpPr txBox="1"/>
          <p:nvPr/>
        </p:nvSpPr>
        <p:spPr>
          <a:xfrm>
            <a:off x="6842494" y="4418870"/>
            <a:ext cx="4403573" cy="578882"/>
          </a:xfrm>
          <a:prstGeom prst="roundRect">
            <a:avLst/>
          </a:prstGeom>
          <a:solidFill>
            <a:srgbClr val="00B0F0"/>
          </a:solidFill>
        </p:spPr>
        <p:txBody>
          <a:bodyPr wrap="square" rtlCol="0">
            <a:spAutoFit/>
          </a:bodyPr>
          <a:lstStyle/>
          <a:p>
            <a:r>
              <a:rPr lang="en-ID" sz="2800" smtClean="0">
                <a:solidFill>
                  <a:schemeClr val="bg1"/>
                </a:solidFill>
              </a:rPr>
              <a:t>S2 Ilmu Komputer</a:t>
            </a:r>
            <a:endParaRPr lang="en-ID" sz="2800">
              <a:solidFill>
                <a:schemeClr val="bg1"/>
              </a:solidFill>
            </a:endParaRPr>
          </a:p>
        </p:txBody>
      </p:sp>
      <p:sp>
        <p:nvSpPr>
          <p:cNvPr id="9" name="TextBox 8"/>
          <p:cNvSpPr txBox="1"/>
          <p:nvPr/>
        </p:nvSpPr>
        <p:spPr>
          <a:xfrm>
            <a:off x="6842493" y="5453415"/>
            <a:ext cx="4403573" cy="578882"/>
          </a:xfrm>
          <a:prstGeom prst="roundRect">
            <a:avLst/>
          </a:prstGeom>
          <a:solidFill>
            <a:srgbClr val="7030A0"/>
          </a:solidFill>
        </p:spPr>
        <p:txBody>
          <a:bodyPr wrap="square" rtlCol="0">
            <a:spAutoFit/>
          </a:bodyPr>
          <a:lstStyle/>
          <a:p>
            <a:r>
              <a:rPr lang="en-ID" sz="2800" smtClean="0">
                <a:solidFill>
                  <a:schemeClr val="bg1"/>
                </a:solidFill>
              </a:rPr>
              <a:t>S3 Ilmu Komputer</a:t>
            </a:r>
            <a:endParaRPr lang="en-ID" sz="2800">
              <a:solidFill>
                <a:schemeClr val="bg1"/>
              </a:solidFill>
            </a:endParaRPr>
          </a:p>
        </p:txBody>
      </p:sp>
      <p:sp>
        <p:nvSpPr>
          <p:cNvPr id="7" name="TextBox 6"/>
          <p:cNvSpPr txBox="1"/>
          <p:nvPr/>
        </p:nvSpPr>
        <p:spPr>
          <a:xfrm>
            <a:off x="6842493" y="6098837"/>
            <a:ext cx="3079689" cy="461665"/>
          </a:xfrm>
          <a:prstGeom prst="rect">
            <a:avLst/>
          </a:prstGeom>
          <a:noFill/>
        </p:spPr>
        <p:txBody>
          <a:bodyPr wrap="none" rtlCol="0">
            <a:spAutoFit/>
          </a:bodyPr>
          <a:lstStyle/>
          <a:p>
            <a:r>
              <a:rPr lang="en-ID" sz="2400" b="1" smtClean="0"/>
              <a:t>Coming Soon… in 2021</a:t>
            </a:r>
            <a:endParaRPr lang="en-ID" sz="2400" b="1"/>
          </a:p>
        </p:txBody>
      </p:sp>
    </p:spTree>
    <p:extLst>
      <p:ext uri="{BB962C8B-B14F-4D97-AF65-F5344CB8AC3E}">
        <p14:creationId xmlns:p14="http://schemas.microsoft.com/office/powerpoint/2010/main" val="3132314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4959350"/>
            <a:ext cx="12192000" cy="1463675"/>
          </a:xfrm>
        </p:spPr>
        <p:txBody>
          <a:bodyPr/>
          <a:lstStyle/>
          <a:p>
            <a:pPr algn="ctr"/>
            <a:r>
              <a:rPr lang="en-ID" smtClean="0"/>
              <a:t>TERIMA KASIH | SEMOGA BERMANFAAT</a:t>
            </a:r>
            <a:endParaRPr lang="en-ID"/>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 y="0"/>
            <a:ext cx="12193856" cy="4639613"/>
          </a:xfrm>
          <a:prstGeom prst="rect">
            <a:avLst/>
          </a:prstGeom>
        </p:spPr>
      </p:pic>
    </p:spTree>
    <p:extLst>
      <p:ext uri="{BB962C8B-B14F-4D97-AF65-F5344CB8AC3E}">
        <p14:creationId xmlns:p14="http://schemas.microsoft.com/office/powerpoint/2010/main" val="332823182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3985" y="2286581"/>
            <a:ext cx="5589815" cy="2779033"/>
          </a:xfrm>
        </p:spPr>
        <p:txBody>
          <a:bodyPr>
            <a:noAutofit/>
          </a:bodyPr>
          <a:lstStyle/>
          <a:p>
            <a:pPr marL="0" indent="0">
              <a:buNone/>
            </a:pPr>
            <a:r>
              <a:rPr lang="en-GB" b="1"/>
              <a:t>Robotic Process Automation (RPA) </a:t>
            </a:r>
            <a:r>
              <a:rPr lang="en-GB"/>
              <a:t>is a technology that allows anyone to configure computer </a:t>
            </a:r>
            <a:r>
              <a:rPr lang="en-GB" b="1"/>
              <a:t>software</a:t>
            </a:r>
            <a:r>
              <a:rPr lang="en-GB"/>
              <a:t>, or a “</a:t>
            </a:r>
            <a:r>
              <a:rPr lang="en-GB" b="1"/>
              <a:t>robot</a:t>
            </a:r>
            <a:r>
              <a:rPr lang="en-GB"/>
              <a:t>” to emulate and integrate the actions of a human interacting within digital systems to </a:t>
            </a:r>
            <a:r>
              <a:rPr lang="en-GB" b="1"/>
              <a:t>execute a business process</a:t>
            </a:r>
            <a:r>
              <a:rPr lang="en-GB"/>
              <a:t>.</a:t>
            </a:r>
            <a:endParaRPr lang="en-ID"/>
          </a:p>
        </p:txBody>
      </p:sp>
      <p:sp>
        <p:nvSpPr>
          <p:cNvPr id="3" name="Flowchart: Delay 2"/>
          <p:cNvSpPr/>
          <p:nvPr/>
        </p:nvSpPr>
        <p:spPr>
          <a:xfrm>
            <a:off x="0" y="0"/>
            <a:ext cx="5377543" cy="6858000"/>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2917763"/>
            <a:ext cx="4425043" cy="1938992"/>
          </a:xfrm>
          <a:prstGeom prst="rect">
            <a:avLst/>
          </a:prstGeom>
          <a:noFill/>
        </p:spPr>
        <p:txBody>
          <a:bodyPr wrap="square" rtlCol="0">
            <a:spAutoFit/>
          </a:bodyPr>
          <a:lstStyle/>
          <a:p>
            <a:r>
              <a:rPr lang="en-ID" sz="6000">
                <a:solidFill>
                  <a:schemeClr val="bg1"/>
                </a:solidFill>
                <a:effectLst>
                  <a:outerShdw blurRad="38100" dist="38100" dir="2700000" algn="tl">
                    <a:srgbClr val="000000">
                      <a:alpha val="43137"/>
                    </a:srgbClr>
                  </a:outerShdw>
                </a:effectLst>
                <a:latin typeface="Bebas Neue Regular" panose="00000500000000000000" pitchFamily="2" charset="0"/>
              </a:rPr>
              <a:t>Robotic Process </a:t>
            </a:r>
            <a:r>
              <a:rPr lang="en-ID" sz="6000" smtClean="0">
                <a:solidFill>
                  <a:schemeClr val="bg1"/>
                </a:solidFill>
                <a:effectLst>
                  <a:outerShdw blurRad="38100" dist="38100" dir="2700000" algn="tl">
                    <a:srgbClr val="000000">
                      <a:alpha val="43137"/>
                    </a:srgbClr>
                  </a:outerShdw>
                </a:effectLst>
                <a:latin typeface="Bebas Neue Regular" panose="00000500000000000000" pitchFamily="2" charset="0"/>
              </a:rPr>
              <a:t>Automation</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355557"/>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rPr>
              <a:t>#1</a:t>
            </a:r>
            <a:endParaRPr lang="en-ID" sz="2400">
              <a:solidFill>
                <a:schemeClr val="bg1"/>
              </a:solidFill>
            </a:endParaRPr>
          </a:p>
        </p:txBody>
      </p:sp>
    </p:spTree>
    <p:extLst>
      <p:ext uri="{BB962C8B-B14F-4D97-AF65-F5344CB8AC3E}">
        <p14:creationId xmlns:p14="http://schemas.microsoft.com/office/powerpoint/2010/main" val="181460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tential Opportunities for a Robotic Process Automation"/>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31371" y="618217"/>
            <a:ext cx="10982229" cy="567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450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2"/>
          </a:solidFill>
          <a:ln>
            <a:noFill/>
          </a:ln>
        </p:spPr>
        <p:txBody>
          <a:bodyPr>
            <a:normAutofit/>
          </a:bodyPr>
          <a:lstStyle/>
          <a:p>
            <a:pPr algn="ctr"/>
            <a:r>
              <a:rPr lang="en-ID" sz="4800" b="1" smtClean="0">
                <a:solidFill>
                  <a:schemeClr val="bg1"/>
                </a:solidFill>
              </a:rPr>
              <a:t>Before and After Using RPA</a:t>
            </a:r>
            <a:endParaRPr lang="en-ID" sz="4800" b="1">
              <a:solidFill>
                <a:schemeClr val="bg1"/>
              </a:solidFill>
            </a:endParaRPr>
          </a:p>
        </p:txBody>
      </p:sp>
      <p:pic>
        <p:nvPicPr>
          <p:cNvPr id="5122" name="Picture 2" descr="Case Study : Combining RPA and OCR (Optical Character Recogni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2379" y="1741688"/>
            <a:ext cx="11074748" cy="422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578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0" y="0"/>
            <a:ext cx="5377543" cy="6858000"/>
          </a:xfrm>
          <a:prstGeom prst="flowChartDelay">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4800">
              <a:latin typeface="Bebas Neue Bold" panose="020B0606020202050201" pitchFamily="34" charset="0"/>
            </a:endParaRPr>
          </a:p>
        </p:txBody>
      </p:sp>
      <p:sp>
        <p:nvSpPr>
          <p:cNvPr id="5" name="TextBox 4"/>
          <p:cNvSpPr txBox="1"/>
          <p:nvPr/>
        </p:nvSpPr>
        <p:spPr>
          <a:xfrm>
            <a:off x="386442" y="2917763"/>
            <a:ext cx="4425043" cy="1015663"/>
          </a:xfrm>
          <a:prstGeom prst="rect">
            <a:avLst/>
          </a:prstGeom>
          <a:noFill/>
        </p:spPr>
        <p:txBody>
          <a:bodyPr wrap="square" rtlCol="0">
            <a:spAutoFit/>
          </a:bodyPr>
          <a:lstStyle/>
          <a:p>
            <a:r>
              <a:rPr lang="en-ID" sz="6000" smtClean="0">
                <a:solidFill>
                  <a:schemeClr val="bg1"/>
                </a:solidFill>
                <a:effectLst>
                  <a:outerShdw blurRad="38100" dist="38100" dir="2700000" algn="tl">
                    <a:srgbClr val="000000">
                      <a:alpha val="43137"/>
                    </a:srgbClr>
                  </a:outerShdw>
                </a:effectLst>
                <a:latin typeface="Bebas Neue Regular" panose="00000500000000000000" pitchFamily="2" charset="0"/>
              </a:rPr>
              <a:t>SMART HEALTH</a:t>
            </a:r>
            <a:endParaRPr lang="en-ID" sz="6000">
              <a:solidFill>
                <a:schemeClr val="bg1"/>
              </a:solidFill>
              <a:effectLst>
                <a:outerShdw blurRad="38100" dist="38100" dir="2700000" algn="tl">
                  <a:srgbClr val="000000">
                    <a:alpha val="43137"/>
                  </a:srgbClr>
                </a:outerShdw>
              </a:effectLst>
              <a:latin typeface="Bebas Neue Regular" panose="00000500000000000000" pitchFamily="2" charset="0"/>
            </a:endParaRPr>
          </a:p>
        </p:txBody>
      </p:sp>
      <p:sp>
        <p:nvSpPr>
          <p:cNvPr id="7" name="TextBox 6"/>
          <p:cNvSpPr txBox="1"/>
          <p:nvPr/>
        </p:nvSpPr>
        <p:spPr>
          <a:xfrm>
            <a:off x="386443" y="1355557"/>
            <a:ext cx="1665841" cy="1862048"/>
          </a:xfrm>
          <a:prstGeom prst="rect">
            <a:avLst/>
          </a:prstGeom>
          <a:noFill/>
        </p:spPr>
        <p:txBody>
          <a:bodyPr wrap="none" rtlCol="0">
            <a:spAutoFit/>
          </a:bodyPr>
          <a:lstStyle/>
          <a:p>
            <a:r>
              <a:rPr lang="en-ID" sz="11500" b="1" smtClean="0">
                <a:ln w="9525">
                  <a:solidFill>
                    <a:schemeClr val="bg1"/>
                  </a:solidFill>
                  <a:prstDash val="solid"/>
                </a:ln>
                <a:solidFill>
                  <a:schemeClr val="bg1"/>
                </a:solidFill>
                <a:effectLst>
                  <a:outerShdw blurRad="50800" dist="38100" dir="2700000" algn="tl" rotWithShape="0">
                    <a:prstClr val="black">
                      <a:alpha val="40000"/>
                    </a:prstClr>
                  </a:outerShdw>
                </a:effectLst>
              </a:rPr>
              <a:t>#2</a:t>
            </a:r>
            <a:endParaRPr lang="en-ID" sz="2400">
              <a:solidFill>
                <a:schemeClr val="bg1"/>
              </a:solidFill>
              <a:effectLst>
                <a:outerShdw blurRad="50800" dist="38100" dir="2700000" algn="tl" rotWithShape="0">
                  <a:prstClr val="black">
                    <a:alpha val="40000"/>
                  </a:prstClr>
                </a:outerShdw>
              </a:effectLst>
            </a:endParaRPr>
          </a:p>
        </p:txBody>
      </p:sp>
      <p:sp>
        <p:nvSpPr>
          <p:cNvPr id="8" name="Content Placeholder 1"/>
          <p:cNvSpPr>
            <a:spLocks noGrp="1"/>
          </p:cNvSpPr>
          <p:nvPr>
            <p:ph idx="1"/>
          </p:nvPr>
        </p:nvSpPr>
        <p:spPr>
          <a:xfrm>
            <a:off x="5837557" y="2286581"/>
            <a:ext cx="5589815" cy="2779033"/>
          </a:xfrm>
        </p:spPr>
        <p:txBody>
          <a:bodyPr>
            <a:noAutofit/>
          </a:bodyPr>
          <a:lstStyle/>
          <a:p>
            <a:pPr marL="0" indent="0">
              <a:buNone/>
            </a:pPr>
            <a:r>
              <a:rPr lang="en-GB" sz="3200" b="1" smtClean="0"/>
              <a:t>What is Smart Health?</a:t>
            </a:r>
          </a:p>
          <a:p>
            <a:pPr marL="0" indent="0">
              <a:buNone/>
            </a:pPr>
            <a:r>
              <a:rPr lang="en-GB" smtClean="0"/>
              <a:t>Provision of </a:t>
            </a:r>
            <a:r>
              <a:rPr lang="en-GB" b="1" smtClean="0"/>
              <a:t>health-related services </a:t>
            </a:r>
            <a:r>
              <a:rPr lang="en-GB" smtClean="0"/>
              <a:t>using a network of context-aware </a:t>
            </a:r>
            <a:r>
              <a:rPr lang="en-GB" b="1" smtClean="0"/>
              <a:t>intelligent agents</a:t>
            </a:r>
            <a:r>
              <a:rPr lang="en-GB" smtClean="0"/>
              <a:t>.</a:t>
            </a:r>
            <a:endParaRPr lang="en-ID"/>
          </a:p>
        </p:txBody>
      </p:sp>
    </p:spTree>
    <p:extLst>
      <p:ext uri="{BB962C8B-B14F-4D97-AF65-F5344CB8AC3E}">
        <p14:creationId xmlns:p14="http://schemas.microsoft.com/office/powerpoint/2010/main" val="1821505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6"/>
          </a:solidFill>
        </p:spPr>
        <p:txBody>
          <a:bodyPr>
            <a:normAutofit/>
          </a:bodyPr>
          <a:lstStyle/>
          <a:p>
            <a:pPr algn="ctr"/>
            <a:r>
              <a:rPr lang="en-ID" sz="4800" b="1" smtClean="0">
                <a:solidFill>
                  <a:schemeClr val="bg1"/>
                </a:solidFill>
              </a:rPr>
              <a:t>AI </a:t>
            </a:r>
            <a:r>
              <a:rPr lang="en-ID" sz="4800" b="1">
                <a:solidFill>
                  <a:schemeClr val="bg1"/>
                </a:solidFill>
              </a:rPr>
              <a:t>in </a:t>
            </a:r>
            <a:r>
              <a:rPr lang="en-ID" sz="4800" b="1" smtClean="0">
                <a:solidFill>
                  <a:schemeClr val="bg1"/>
                </a:solidFill>
              </a:rPr>
              <a:t>Healthcare Systems</a:t>
            </a:r>
            <a:endParaRPr lang="en-ID" sz="4800" b="1">
              <a:solidFill>
                <a:schemeClr val="bg1"/>
              </a:solidFill>
            </a:endParaRPr>
          </a:p>
        </p:txBody>
      </p:sp>
      <p:sp>
        <p:nvSpPr>
          <p:cNvPr id="3" name="Content Placeholder 2"/>
          <p:cNvSpPr>
            <a:spLocks noGrp="1"/>
          </p:cNvSpPr>
          <p:nvPr>
            <p:ph idx="1"/>
          </p:nvPr>
        </p:nvSpPr>
        <p:spPr/>
        <p:txBody>
          <a:bodyPr>
            <a:normAutofit/>
          </a:bodyPr>
          <a:lstStyle/>
          <a:p>
            <a:r>
              <a:rPr lang="en-GB"/>
              <a:t>Today’s healthcare </a:t>
            </a:r>
            <a:r>
              <a:rPr lang="en-GB" smtClean="0"/>
              <a:t>systems have </a:t>
            </a:r>
            <a:r>
              <a:rPr lang="en-GB"/>
              <a:t>recognized the advantages of smart technology that can </a:t>
            </a:r>
            <a:r>
              <a:rPr lang="en-GB" b="1"/>
              <a:t>improve healthcare quality</a:t>
            </a:r>
            <a:r>
              <a:rPr lang="en-GB"/>
              <a:t>, thereby turning traditional technologies into smart health care.</a:t>
            </a:r>
          </a:p>
          <a:p>
            <a:r>
              <a:rPr lang="en-GB"/>
              <a:t>Smart medical technology can define </a:t>
            </a:r>
            <a:r>
              <a:rPr lang="en-GB" b="1"/>
              <a:t>better monitors, diagnostic tools </a:t>
            </a:r>
            <a:r>
              <a:rPr lang="en-GB" b="1" smtClean="0"/>
              <a:t>for patient </a:t>
            </a:r>
            <a:r>
              <a:rPr lang="en-GB" b="1"/>
              <a:t>treatment</a:t>
            </a:r>
            <a:r>
              <a:rPr lang="en-GB"/>
              <a:t>, and devices to improve the quality of life. </a:t>
            </a:r>
            <a:endParaRPr lang="en-GB" smtClean="0"/>
          </a:p>
          <a:p>
            <a:r>
              <a:rPr lang="en-GB" smtClean="0"/>
              <a:t>Key </a:t>
            </a:r>
            <a:r>
              <a:rPr lang="en-GB"/>
              <a:t>smart </a:t>
            </a:r>
            <a:r>
              <a:rPr lang="en-GB" smtClean="0"/>
              <a:t>health concepts </a:t>
            </a:r>
            <a:r>
              <a:rPr lang="en-GB"/>
              <a:t>include </a:t>
            </a:r>
            <a:r>
              <a:rPr lang="en-GB" b="1"/>
              <a:t>eHealth</a:t>
            </a:r>
            <a:r>
              <a:rPr lang="en-GB"/>
              <a:t> and </a:t>
            </a:r>
            <a:r>
              <a:rPr lang="en-GB" b="1"/>
              <a:t>mHealth</a:t>
            </a:r>
            <a:r>
              <a:rPr lang="en-GB"/>
              <a:t> services, </a:t>
            </a:r>
            <a:r>
              <a:rPr lang="en-GB" b="1"/>
              <a:t>electronic record management</a:t>
            </a:r>
            <a:r>
              <a:rPr lang="en-GB"/>
              <a:t>, </a:t>
            </a:r>
            <a:r>
              <a:rPr lang="en-GB" b="1"/>
              <a:t>smart home medical services</a:t>
            </a:r>
            <a:r>
              <a:rPr lang="en-GB"/>
              <a:t>, and </a:t>
            </a:r>
            <a:r>
              <a:rPr lang="en-GB" b="1"/>
              <a:t>connected smart medical </a:t>
            </a:r>
            <a:r>
              <a:rPr lang="en-GB" b="1" smtClean="0"/>
              <a:t>devices </a:t>
            </a:r>
            <a:r>
              <a:rPr lang="en-GB" smtClean="0"/>
              <a:t>using </a:t>
            </a:r>
            <a:r>
              <a:rPr lang="en-GB"/>
              <a:t>the latest IoT (internet of things) and </a:t>
            </a:r>
            <a:r>
              <a:rPr lang="en-GB" b="1"/>
              <a:t>wearable</a:t>
            </a:r>
            <a:r>
              <a:rPr lang="en-GB"/>
              <a:t> computing technologies</a:t>
            </a:r>
            <a:endParaRPr lang="en-ID"/>
          </a:p>
        </p:txBody>
      </p:sp>
    </p:spTree>
    <p:extLst>
      <p:ext uri="{BB962C8B-B14F-4D97-AF65-F5344CB8AC3E}">
        <p14:creationId xmlns:p14="http://schemas.microsoft.com/office/powerpoint/2010/main" val="1377804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8949</TotalTime>
  <Words>1318</Words>
  <Application>Microsoft Office PowerPoint</Application>
  <PresentationFormat>Widescreen</PresentationFormat>
  <Paragraphs>208</Paragraphs>
  <Slides>47</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Bahnschrift Condensed</vt:lpstr>
      <vt:lpstr>Bahnschrift SemiBold Condensed</vt:lpstr>
      <vt:lpstr>Bebas Neue Bold</vt:lpstr>
      <vt:lpstr>Bebas Neue Regular</vt:lpstr>
      <vt:lpstr>Calibri</vt:lpstr>
      <vt:lpstr>Calibri Light</vt:lpstr>
      <vt:lpstr>Mistral</vt:lpstr>
      <vt:lpstr>MV Boli</vt:lpstr>
      <vt:lpstr>Open Sans</vt:lpstr>
      <vt:lpstr>Wingdings</vt:lpstr>
      <vt:lpstr>Office Theme</vt:lpstr>
      <vt:lpstr>TECHNOLOGY &amp; RESEARCH TRENDS</vt:lpstr>
      <vt:lpstr>PowerPoint Presentation</vt:lpstr>
      <vt:lpstr>PowerPoint Presentation</vt:lpstr>
      <vt:lpstr>PowerPoint Presentation</vt:lpstr>
      <vt:lpstr>PowerPoint Presentation</vt:lpstr>
      <vt:lpstr>PowerPoint Presentation</vt:lpstr>
      <vt:lpstr>Before and After Using RPA</vt:lpstr>
      <vt:lpstr>PowerPoint Presentation</vt:lpstr>
      <vt:lpstr>AI in Healthcare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Cybersecurity &amp; Data Breaches</vt:lpstr>
      <vt:lpstr>Machine Learning in Cybersecurity</vt:lpstr>
      <vt:lpstr>Data mining processes in MITRE’s intrusion detection system</vt:lpstr>
      <vt:lpstr>PowerPoint Presentation</vt:lpstr>
      <vt:lpstr>Natural Language Processing (NLP)</vt:lpstr>
      <vt:lpstr>Understanding the process of building an  NLP Pipeline</vt:lpstr>
      <vt:lpstr>PowerPoint Presentation</vt:lpstr>
      <vt:lpstr>PowerPoint Presentation</vt:lpstr>
      <vt:lpstr>PowerPoint Presentation</vt:lpstr>
      <vt:lpstr>Reinforcement Learning</vt:lpstr>
      <vt:lpstr>Reinforcement Learning: Breakout Game</vt:lpstr>
      <vt:lpstr>PowerPoint Presentation</vt:lpstr>
      <vt:lpstr>PowerPoint Presentation</vt:lpstr>
      <vt:lpstr>Smart City Design Challenges</vt:lpstr>
      <vt:lpstr>PowerPoint Presentation</vt:lpstr>
      <vt:lpstr>Smart Education Framework</vt:lpstr>
      <vt:lpstr>Smart Education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Quantum AI</vt:lpstr>
      <vt:lpstr>PowerPoint Presentation</vt:lpstr>
      <vt:lpstr>Books and References</vt:lpstr>
      <vt:lpstr>References</vt:lpstr>
      <vt:lpstr>PowerPoint Presentation</vt:lpstr>
      <vt:lpstr>TERIMA KASIH | SEMOGA BERMANFAAT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dc:creator>
  <cp:lastModifiedBy>AS</cp:lastModifiedBy>
  <cp:revision>225</cp:revision>
  <dcterms:created xsi:type="dcterms:W3CDTF">2020-12-29T08:17:57Z</dcterms:created>
  <dcterms:modified xsi:type="dcterms:W3CDTF">2021-02-03T02:54:55Z</dcterms:modified>
</cp:coreProperties>
</file>